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5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y="6858000" cx="9144000"/>
  <p:notesSz cx="6858000" cy="9144000"/>
  <p:embeddedFontLst>
    <p:embeddedFont>
      <p:font typeface="Constantia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5" roundtripDataSignature="AMtx7mjO1GaHp5XPLwivtUCCAcuc30sN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71C5954-F0C9-4B65-81A1-698939E773CA}">
  <a:tblStyle styleId="{C71C5954-F0C9-4B65-81A1-698939E773CA}" styleName="Table_0">
    <a:wholeTbl>
      <a:tcTxStyle b="off" i="off">
        <a:font>
          <a:latin typeface="Constantia"/>
          <a:ea typeface="Constantia"/>
          <a:cs typeface="Constantia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BF5"/>
          </a:solidFill>
        </a:fill>
      </a:tcStyle>
    </a:wholeTbl>
    <a:band1H>
      <a:tcTxStyle/>
      <a:tcStyle>
        <a:fill>
          <a:solidFill>
            <a:srgbClr val="CAD4EA"/>
          </a:solidFill>
        </a:fill>
      </a:tcStyle>
    </a:band1H>
    <a:band2H>
      <a:tcTxStyle/>
    </a:band2H>
    <a:band1V>
      <a:tcTxStyle/>
      <a:tcStyle>
        <a:fill>
          <a:solidFill>
            <a:srgbClr val="CAD4EA"/>
          </a:solidFill>
        </a:fill>
      </a:tcStyle>
    </a:band1V>
    <a:band2V>
      <a:tcTxStyle/>
    </a:band2V>
    <a:la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font" Target="fonts/Constantia-bold.fntdata"/><Relationship Id="rId21" Type="http://schemas.openxmlformats.org/officeDocument/2006/relationships/font" Target="fonts/Constantia-regular.fntdata"/><Relationship Id="rId24" Type="http://schemas.openxmlformats.org/officeDocument/2006/relationships/font" Target="fonts/Constantia-boldItalic.fntdata"/><Relationship Id="rId23" Type="http://schemas.openxmlformats.org/officeDocument/2006/relationships/font" Target="fonts/Constanti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5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showMasterSp="0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5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25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25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5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5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95" name="Google Shape;95;p25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6" name="Google Shape;96;p25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25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6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7"/>
          <p:cNvSpPr txBox="1"/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7"/>
          <p:cNvSpPr txBox="1"/>
          <p:nvPr>
            <p:ph idx="1" type="body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區段標題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20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4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15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1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5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pSp>
        <p:nvGrpSpPr>
          <p:cNvPr id="17" name="Google Shape;17;p15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15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Google Shape;19;p15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14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1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1" name="Google Shape;3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2" name="Google Shape;32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3" name="Google Shape;33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pSp>
        <p:nvGrpSpPr>
          <p:cNvPr id="34" name="Google Shape;34;p14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Google Shape;35;p14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14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"/>
          <p:cNvSpPr txBox="1"/>
          <p:nvPr>
            <p:ph type="ctrTitle"/>
          </p:nvPr>
        </p:nvSpPr>
        <p:spPr>
          <a:xfrm>
            <a:off x="971600" y="836712"/>
            <a:ext cx="7851648" cy="243569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zh-TW"/>
              <a:t>串流服務</a:t>
            </a:r>
            <a:endParaRPr/>
          </a:p>
        </p:txBody>
      </p:sp>
      <p:sp>
        <p:nvSpPr>
          <p:cNvPr id="115" name="Google Shape;115;p1"/>
          <p:cNvSpPr txBox="1"/>
          <p:nvPr>
            <p:ph idx="1" type="subTitle"/>
          </p:nvPr>
        </p:nvSpPr>
        <p:spPr>
          <a:xfrm>
            <a:off x="533400" y="3228536"/>
            <a:ext cx="7854696" cy="2576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0" lvl="0" marL="0" marR="45720" rtl="0" algn="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zh-TW"/>
              <a:t>心統科技</a:t>
            </a:r>
            <a:endParaRPr/>
          </a:p>
          <a:p>
            <a:pPr indent="0" lvl="0" marL="0" marR="45720" rtl="0" algn="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zh-TW"/>
              <a:t>講師：許智凱</a:t>
            </a:r>
            <a:endParaRPr/>
          </a:p>
          <a:p>
            <a:pPr indent="0" lvl="0" marL="0" marR="45720" rtl="0" algn="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zh-TW"/>
              <a:t>kenboy0108@gmail.com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Linux基本指令</a:t>
            </a:r>
            <a:endParaRPr/>
          </a:p>
        </p:txBody>
      </p:sp>
      <p:sp>
        <p:nvSpPr>
          <p:cNvPr id="170" name="Google Shape;170;p10"/>
          <p:cNvSpPr txBox="1"/>
          <p:nvPr>
            <p:ph idx="1" type="body"/>
          </p:nvPr>
        </p:nvSpPr>
        <p:spPr>
          <a:xfrm>
            <a:off x="457200" y="1935480"/>
            <a:ext cx="8229600" cy="48778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pwd：目前位置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ls ：顯示目前位置資料夾所有內容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cd：切換目錄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mkdir ：新增資料夾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cp：複製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mv：移動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vi：文字編輯器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vim：文字編輯器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chmod：改變資料夾或檔案權限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chown：改變資料夾或檔案擁有者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sudo：使用root權限執行指令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ffmpeg</a:t>
            </a:r>
            <a:endParaRPr/>
          </a:p>
        </p:txBody>
      </p:sp>
      <p:sp>
        <p:nvSpPr>
          <p:cNvPr id="176" name="Google Shape;176;p1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FFmpeg 是 CLI 介面，使用它需會寫基本的命令指令</a:t>
            </a:r>
            <a:endParaRPr/>
          </a:p>
        </p:txBody>
      </p:sp>
      <p:pic>
        <p:nvPicPr>
          <p:cNvPr id="177" name="Google Shape;17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664" y="2420888"/>
            <a:ext cx="6448425" cy="421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GUI整合</a:t>
            </a:r>
            <a:endParaRPr/>
          </a:p>
        </p:txBody>
      </p:sp>
      <p:pic>
        <p:nvPicPr>
          <p:cNvPr id="183" name="Google Shape;183;p1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027475"/>
            <a:ext cx="8452200" cy="463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課堂練習</a:t>
            </a:r>
            <a:endParaRPr/>
          </a:p>
        </p:txBody>
      </p:sp>
      <p:sp>
        <p:nvSpPr>
          <p:cNvPr id="189" name="Google Shape;189;p1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使用VLC Player串流一部影片，選用RTSP傳輸協定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Outline</a:t>
            </a:r>
            <a:endParaRPr/>
          </a:p>
        </p:txBody>
      </p:sp>
      <p:graphicFrame>
        <p:nvGraphicFramePr>
          <p:cNvPr id="121" name="Google Shape;121;p2"/>
          <p:cNvGraphicFramePr/>
          <p:nvPr/>
        </p:nvGraphicFramePr>
        <p:xfrm>
          <a:off x="457200" y="207917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{C71C5954-F0C9-4B65-81A1-698939E773CA}</a:tableStyleId>
              </a:tblPr>
              <a:tblGrid>
                <a:gridCol w="4906900"/>
                <a:gridCol w="3322700"/>
              </a:tblGrid>
              <a:tr h="4230150">
                <a:tc>
                  <a:txBody>
                    <a:bodyPr/>
                    <a:lstStyle/>
                    <a:p>
                      <a:pPr indent="-274320" lvl="0" marL="27432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ts val="2280"/>
                        <a:buFont typeface="Noto Sans Symbols"/>
                        <a:buChar char="⚫"/>
                      </a:pPr>
                      <a:r>
                        <a:rPr b="0" i="0" lang="zh-TW" sz="2400" u="none" cap="none" strike="noStrike">
                          <a:solidFill>
                            <a:srgbClr val="000000"/>
                          </a:solidFill>
                          <a:latin typeface="Constantia"/>
                          <a:ea typeface="Constantia"/>
                          <a:cs typeface="Constantia"/>
                          <a:sym typeface="Constantia"/>
                        </a:rPr>
                        <a:t>直播概述</a:t>
                      </a:r>
                      <a:endParaRPr/>
                    </a:p>
                    <a:p>
                      <a:pPr indent="-274320" lvl="0" marL="27432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ts val="2280"/>
                        <a:buFont typeface="Noto Sans Symbols"/>
                        <a:buChar char="⚫"/>
                      </a:pPr>
                      <a:r>
                        <a:rPr b="0" i="0" lang="zh-TW" sz="2400" u="none" cap="none" strike="noStrike">
                          <a:solidFill>
                            <a:srgbClr val="000000"/>
                          </a:solidFill>
                          <a:latin typeface="Constantia"/>
                          <a:ea typeface="Constantia"/>
                          <a:cs typeface="Constantia"/>
                          <a:sym typeface="Constantia"/>
                        </a:rPr>
                        <a:t>基礎環境建置實作</a:t>
                      </a:r>
                      <a:endParaRPr b="0" i="0" sz="2400" u="none" cap="none" strike="noStrike">
                        <a:solidFill>
                          <a:srgbClr val="000000"/>
                        </a:solidFill>
                        <a:latin typeface="Constantia"/>
                        <a:ea typeface="Constantia"/>
                        <a:cs typeface="Constantia"/>
                        <a:sym typeface="Constantia"/>
                      </a:endParaRPr>
                    </a:p>
                    <a:p>
                      <a:pPr indent="-274320" lvl="0" marL="27432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ts val="2280"/>
                        <a:buFont typeface="Noto Sans Symbols"/>
                        <a:buChar char="⚫"/>
                      </a:pPr>
                      <a:r>
                        <a:rPr b="0" i="0" lang="zh-TW" sz="2400" u="none" cap="none" strike="noStrike">
                          <a:solidFill>
                            <a:srgbClr val="000000"/>
                          </a:solidFill>
                          <a:latin typeface="Constantia"/>
                          <a:ea typeface="Constantia"/>
                          <a:cs typeface="Constantia"/>
                          <a:sym typeface="Constantia"/>
                        </a:rPr>
                        <a:t>轉檔操作</a:t>
                      </a:r>
                      <a:endParaRPr b="0" i="0" sz="2400" u="none" cap="none" strike="noStrike">
                        <a:solidFill>
                          <a:srgbClr val="000000"/>
                        </a:solidFill>
                        <a:latin typeface="Constantia"/>
                        <a:ea typeface="Constantia"/>
                        <a:cs typeface="Constantia"/>
                        <a:sym typeface="Constantia"/>
                      </a:endParaRPr>
                    </a:p>
                    <a:p>
                      <a:pPr indent="-274320" lvl="0" marL="27432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ts val="2280"/>
                        <a:buFont typeface="Noto Sans Symbols"/>
                        <a:buChar char="⚫"/>
                      </a:pPr>
                      <a:r>
                        <a:rPr b="0" i="0" lang="zh-TW" sz="2400" u="none" cap="none" strike="noStrike">
                          <a:solidFill>
                            <a:srgbClr val="000000"/>
                          </a:solidFill>
                          <a:latin typeface="Constantia"/>
                          <a:ea typeface="Constantia"/>
                          <a:cs typeface="Constantia"/>
                          <a:sym typeface="Constantia"/>
                        </a:rPr>
                        <a:t>直播操作</a:t>
                      </a:r>
                      <a:endParaRPr b="0" i="0" sz="2400" u="none" cap="none" strike="noStrike">
                        <a:solidFill>
                          <a:srgbClr val="000000"/>
                        </a:solidFill>
                        <a:latin typeface="Constantia"/>
                        <a:ea typeface="Constantia"/>
                        <a:cs typeface="Constantia"/>
                        <a:sym typeface="Constantia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ts val="2280"/>
                        <a:buFont typeface="Noto Sans Symbols"/>
                        <a:buChar char="✔"/>
                      </a:pPr>
                      <a:r>
                        <a:rPr b="0" i="0" lang="zh-TW" sz="2400" u="none" cap="none" strike="noStrike">
                          <a:solidFill>
                            <a:srgbClr val="000000"/>
                          </a:solidFill>
                          <a:latin typeface="Constantia"/>
                          <a:ea typeface="Constantia"/>
                          <a:cs typeface="Constantia"/>
                          <a:sym typeface="Constantia"/>
                        </a:rPr>
                        <a:t>ffmpeg</a:t>
                      </a:r>
                      <a:endParaRPr b="0" i="0" sz="2400" u="none" cap="none" strike="noStrike">
                        <a:solidFill>
                          <a:srgbClr val="000000"/>
                        </a:solidFill>
                        <a:latin typeface="Constantia"/>
                        <a:ea typeface="Constantia"/>
                        <a:cs typeface="Constantia"/>
                        <a:sym typeface="Constantia"/>
                      </a:endParaRPr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ts val="2280"/>
                        <a:buFont typeface="Noto Sans Symbols"/>
                        <a:buChar char="✔"/>
                      </a:pPr>
                      <a:r>
                        <a:rPr b="0" i="0" lang="zh-TW" sz="2400" u="none" cap="none" strike="noStrike">
                          <a:solidFill>
                            <a:srgbClr val="000000"/>
                          </a:solidFill>
                          <a:latin typeface="Constantia"/>
                          <a:ea typeface="Constantia"/>
                          <a:cs typeface="Constantia"/>
                          <a:sym typeface="Constantia"/>
                        </a:rPr>
                        <a:t>ffserver</a:t>
                      </a:r>
                      <a:endParaRPr b="0" i="0" sz="2400" u="none" cap="none" strike="noStrike">
                        <a:solidFill>
                          <a:srgbClr val="000000"/>
                        </a:solidFill>
                        <a:latin typeface="Constantia"/>
                        <a:ea typeface="Constantia"/>
                        <a:cs typeface="Constantia"/>
                        <a:sym typeface="Constantia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直播平台</a:t>
            </a:r>
            <a:endParaRPr/>
          </a:p>
        </p:txBody>
      </p:sp>
      <p:sp>
        <p:nvSpPr>
          <p:cNvPr id="127" name="Google Shape;127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Facebook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YouTube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Twitch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Instagram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自建平台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串流套件</a:t>
            </a:r>
            <a:endParaRPr/>
          </a:p>
        </p:txBody>
      </p:sp>
      <p:sp>
        <p:nvSpPr>
          <p:cNvPr id="133" name="Google Shape;133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VLC Player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FFmpeg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zh-TW"/>
              <a:t>   (OBS)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GStreamer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典型網站架構</a:t>
            </a:r>
            <a:endParaRPr/>
          </a:p>
        </p:txBody>
      </p:sp>
      <p:sp>
        <p:nvSpPr>
          <p:cNvPr id="139" name="Google Shape;139;p5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7475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id="140" name="Google Shape;14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906378"/>
            <a:ext cx="9144000" cy="1045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ffserver</a:t>
            </a:r>
            <a:endParaRPr/>
          </a:p>
        </p:txBody>
      </p:sp>
      <p:pic>
        <p:nvPicPr>
          <p:cNvPr descr="ffserver_map.png" id="146" name="Google Shape;146;p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7361" y="1988840"/>
            <a:ext cx="7449278" cy="4680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建置</a:t>
            </a:r>
            <a:endParaRPr/>
          </a:p>
        </p:txBody>
      </p:sp>
      <p:sp>
        <p:nvSpPr>
          <p:cNvPr id="152" name="Google Shape;152;p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自架機房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zh-TW"/>
              <a:t>初期投入高成本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租用雲端機房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zh-TW"/>
              <a:t>用多少付多少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zh-TW"/>
              <a:t>隨時彈性調整設備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CDN</a:t>
            </a:r>
            <a:endParaRPr/>
          </a:p>
        </p:txBody>
      </p:sp>
      <p:sp>
        <p:nvSpPr>
          <p:cNvPr id="158" name="Google Shape;158;p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內容傳遞網路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分散式節點網路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乘載比伺服器骨幹網路更大頻寬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TW"/>
              <a:t>Ubuntu安裝套件</a:t>
            </a:r>
            <a:endParaRPr/>
          </a:p>
        </p:txBody>
      </p:sp>
      <p:sp>
        <p:nvSpPr>
          <p:cNvPr id="164" name="Google Shape;164;p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apt-get install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apt-get remove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sudo apt-get install tasksel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sudo tasksel install lamp-server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Apache、Mysql and PHP installed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zh-TW"/>
              <a:t>All are free to use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流線">
  <a:themeElements>
    <a:clrScheme name="流線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流線">
  <a:themeElements>
    <a:clrScheme name="流線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2010-06-22T11:34:59Z</dcterms:created>
  <dc:creator>許智凱</dc:creator>
</cp:coreProperties>
</file>