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81" r:id="rId3"/>
    <p:sldId id="308" r:id="rId4"/>
    <p:sldId id="282" r:id="rId5"/>
    <p:sldId id="283" r:id="rId6"/>
    <p:sldId id="309" r:id="rId7"/>
    <p:sldId id="272" r:id="rId8"/>
    <p:sldId id="273" r:id="rId9"/>
    <p:sldId id="274" r:id="rId10"/>
    <p:sldId id="275" r:id="rId11"/>
    <p:sldId id="266" r:id="rId12"/>
    <p:sldId id="267" r:id="rId13"/>
    <p:sldId id="268" r:id="rId14"/>
    <p:sldId id="294" r:id="rId15"/>
    <p:sldId id="292" r:id="rId16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98909" autoAdjust="0"/>
  </p:normalViewPr>
  <p:slideViewPr>
    <p:cSldViewPr>
      <p:cViewPr varScale="1">
        <p:scale>
          <a:sx n="114" d="100"/>
          <a:sy n="11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37DC3-124B-45ED-899F-5020230AB4A2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324A7-4ECA-4F36-B8FE-9C14338B32C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3965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2022/3/30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2022/3/30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70C0"/>
          </a:solidFill>
          <a:latin typeface="+mj-lt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>
            <a:extLst>
              <a:ext uri="{FF2B5EF4-FFF2-40B4-BE49-F238E27FC236}">
                <a16:creationId xmlns:a16="http://schemas.microsoft.com/office/drawing/2014/main" xmlns="" id="{2EFBAC9B-5FDB-4C07-A523-37F59939C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576064"/>
          </a:xfrm>
        </p:spPr>
        <p:txBody>
          <a:bodyPr>
            <a:normAutofit lnSpcReduction="10000"/>
          </a:bodyPr>
          <a:lstStyle/>
          <a:p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6029B52-AE9B-4FCE-8E8C-1E50889FC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5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7"/>
          <a:stretch/>
        </p:blipFill>
        <p:spPr bwMode="auto">
          <a:xfrm>
            <a:off x="546957" y="2276872"/>
            <a:ext cx="805008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題目管理 </a:t>
            </a:r>
            <a:r>
              <a:rPr lang="en-US" altLang="zh-TW" dirty="0"/>
              <a:t>– </a:t>
            </a:r>
            <a:r>
              <a:rPr lang="zh-TW" altLang="en-US" dirty="0"/>
              <a:t>開放一般測驗 </a:t>
            </a:r>
            <a:r>
              <a:rPr lang="en-US" altLang="zh-TW" dirty="0"/>
              <a:t>(</a:t>
            </a:r>
            <a:r>
              <a:rPr lang="zh-TW" altLang="en-US" dirty="0"/>
              <a:t>老師端</a:t>
            </a:r>
            <a:r>
              <a:rPr lang="en-US" altLang="zh-TW" dirty="0"/>
              <a:t>)</a:t>
            </a:r>
            <a:r>
              <a:rPr lang="zh-TW" altLang="en-US" dirty="0"/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1979712" y="4581128"/>
            <a:ext cx="6480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99240" y="1484784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點選次導覽列「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題目管理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」，選擇問卷的「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開放測驗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」即開始一般測驗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不計時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710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98884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議題管理 </a:t>
            </a:r>
            <a:r>
              <a:rPr lang="en-US" altLang="zh-TW" dirty="0"/>
              <a:t>– </a:t>
            </a:r>
            <a:r>
              <a:rPr lang="zh-TW" altLang="en-US" dirty="0"/>
              <a:t>出議題</a:t>
            </a:r>
            <a:r>
              <a:rPr lang="en-US" altLang="zh-TW" dirty="0"/>
              <a:t>(</a:t>
            </a:r>
            <a:r>
              <a:rPr lang="zh-TW" altLang="en-US" dirty="0"/>
              <a:t>老師端</a:t>
            </a:r>
            <a:r>
              <a:rPr lang="en-US" altLang="zh-TW" dirty="0"/>
              <a:t>)(1/3)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26828" y="4080209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99240" y="1484784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點選次導覽列之「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議題管理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」內的「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出討論議題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」出新的試卷。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8A77C9C-1793-49C6-8A2E-8B2D1D1B6725}"/>
              </a:ext>
            </a:extLst>
          </p:cNvPr>
          <p:cNvSpPr/>
          <p:nvPr/>
        </p:nvSpPr>
        <p:spPr>
          <a:xfrm>
            <a:off x="683568" y="2005655"/>
            <a:ext cx="1888182" cy="489895"/>
          </a:xfrm>
          <a:prstGeom prst="rect">
            <a:avLst/>
          </a:prstGeom>
          <a:solidFill>
            <a:srgbClr val="F4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047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議題管理 </a:t>
            </a:r>
            <a:r>
              <a:rPr lang="en-US" altLang="zh-TW" dirty="0"/>
              <a:t>– </a:t>
            </a:r>
            <a:r>
              <a:rPr lang="zh-TW" altLang="en-US" dirty="0"/>
              <a:t>出議題 </a:t>
            </a:r>
            <a:r>
              <a:rPr lang="en-US" altLang="zh-TW" dirty="0"/>
              <a:t>(</a:t>
            </a:r>
            <a:r>
              <a:rPr lang="zh-TW" altLang="en-US" dirty="0"/>
              <a:t>老師端</a:t>
            </a:r>
            <a:r>
              <a:rPr lang="en-US" altLang="zh-TW" dirty="0"/>
              <a:t>)(2/3)</a:t>
            </a:r>
            <a:endParaRPr lang="zh-TW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6"/>
          <a:stretch/>
        </p:blipFill>
        <p:spPr bwMode="auto">
          <a:xfrm>
            <a:off x="483638" y="2132856"/>
            <a:ext cx="8050085" cy="38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924505" y="3136215"/>
            <a:ext cx="309634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99240" y="1484784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輸入「議題名稱」，點選右下角「確認」按鈕送出。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2047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3882E846-9ADB-4006-AB86-84A1C8031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1"/>
          <a:stretch/>
        </p:blipFill>
        <p:spPr>
          <a:xfrm>
            <a:off x="0" y="2342034"/>
            <a:ext cx="9144000" cy="451596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議題管理 </a:t>
            </a:r>
            <a:r>
              <a:rPr lang="en-US" altLang="zh-TW" dirty="0"/>
              <a:t>– </a:t>
            </a:r>
            <a:r>
              <a:rPr lang="zh-TW" altLang="en-US" dirty="0"/>
              <a:t>出議題 </a:t>
            </a:r>
            <a:r>
              <a:rPr lang="en-US" altLang="zh-TW" dirty="0"/>
              <a:t>(</a:t>
            </a:r>
            <a:r>
              <a:rPr lang="zh-TW" altLang="en-US" dirty="0"/>
              <a:t>老師端</a:t>
            </a:r>
            <a:r>
              <a:rPr lang="en-US" altLang="zh-TW" dirty="0"/>
              <a:t>)(3/3)(</a:t>
            </a:r>
            <a:r>
              <a:rPr lang="zh-TW" altLang="en-US" dirty="0"/>
              <a:t>文字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4283968" y="3295140"/>
            <a:ext cx="576064" cy="1800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99240" y="1484784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議題類型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文字敘述、</a:t>
            </a:r>
            <a:r>
              <a:rPr lang="en-US" altLang="zh-TW" b="1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Youtube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、圖片連結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後，編寫內容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繼續出題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」以增加問題數量或「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出題結束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」以完成此試卷。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204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F379C74F-980C-44A8-944A-517B4D626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01"/>
          <a:stretch/>
        </p:blipFill>
        <p:spPr>
          <a:xfrm>
            <a:off x="0" y="1844824"/>
            <a:ext cx="9144000" cy="44439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議題管理 </a:t>
            </a:r>
            <a:r>
              <a:rPr lang="en-US" altLang="zh-TW" dirty="0"/>
              <a:t>– </a:t>
            </a:r>
            <a:r>
              <a:rPr lang="zh-TW" altLang="en-US" dirty="0"/>
              <a:t>出議題 </a:t>
            </a:r>
            <a:r>
              <a:rPr lang="en-US" altLang="zh-TW" dirty="0"/>
              <a:t>(</a:t>
            </a:r>
            <a:r>
              <a:rPr lang="zh-TW" altLang="en-US" dirty="0"/>
              <a:t>老師端</a:t>
            </a:r>
            <a:r>
              <a:rPr lang="en-US" altLang="zh-TW" dirty="0"/>
              <a:t>)(3/3)(</a:t>
            </a:r>
            <a:r>
              <a:rPr lang="en-US" altLang="zh-TW" dirty="0" err="1"/>
              <a:t>Youtube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3896744" y="2852936"/>
            <a:ext cx="1323327" cy="222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4692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議題討論 </a:t>
            </a:r>
            <a:r>
              <a:rPr lang="en-US" altLang="zh-TW" dirty="0"/>
              <a:t>(</a:t>
            </a:r>
            <a:r>
              <a:rPr lang="zh-TW" altLang="en-US" dirty="0"/>
              <a:t>老師端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/>
          <a:stretch/>
        </p:blipFill>
        <p:spPr bwMode="auto">
          <a:xfrm>
            <a:off x="546957" y="1772816"/>
            <a:ext cx="8050085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563888" y="4032895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57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BC4C98C-E3A8-4DC1-A91A-AF0479322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7" b="2759"/>
          <a:stretch/>
        </p:blipFill>
        <p:spPr>
          <a:xfrm>
            <a:off x="-4615" y="1821269"/>
            <a:ext cx="9144000" cy="431613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一、課程回饋系統 進入 </a:t>
            </a:r>
            <a:r>
              <a:rPr lang="en-US" altLang="zh-TW" dirty="0"/>
              <a:t>(1/2)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251520" y="2636912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499240" y="1484784"/>
            <a:ext cx="710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登入後，點選上方導覽列之「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課堂即時回饋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」，進入課程回饋系統。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768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資料架構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校方</a:t>
            </a:r>
            <a:r>
              <a:rPr lang="zh-TW" altLang="en-US" dirty="0" smtClean="0"/>
              <a:t>資料庫</a:t>
            </a:r>
            <a:r>
              <a:rPr lang="en-US" altLang="zh-TW" dirty="0" smtClean="0"/>
              <a:t>(</a:t>
            </a:r>
            <a:r>
              <a:rPr lang="zh-TW" altLang="en-US" dirty="0" smtClean="0"/>
              <a:t>課程、學生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匯入</a:t>
            </a:r>
            <a:r>
              <a:rPr lang="en-US" altLang="zh-TW" dirty="0" smtClean="0"/>
              <a:t>VM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教室系統</a:t>
            </a:r>
            <a:r>
              <a:rPr lang="zh-TW" altLang="en-US" dirty="0" smtClean="0"/>
              <a:t>讀取</a:t>
            </a:r>
            <a:r>
              <a:rPr lang="en-US" altLang="zh-TW" dirty="0" smtClean="0"/>
              <a:t>VM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各</a:t>
            </a:r>
            <a:r>
              <a:rPr lang="zh-TW" altLang="en-US" dirty="0" smtClean="0"/>
              <a:t>間教室儲存教學紀錄</a:t>
            </a:r>
            <a:endParaRPr lang="en-US" altLang="zh-TW" dirty="0" smtClean="0"/>
          </a:p>
        </p:txBody>
      </p:sp>
      <p:sp>
        <p:nvSpPr>
          <p:cNvPr id="4" name="橢圓 3"/>
          <p:cNvSpPr/>
          <p:nvPr/>
        </p:nvSpPr>
        <p:spPr>
          <a:xfrm>
            <a:off x="6084168" y="1772816"/>
            <a:ext cx="216024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資料庫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6084168" y="3392660"/>
            <a:ext cx="216024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VM</a:t>
            </a:r>
            <a:endParaRPr lang="zh-TW" altLang="en-US" dirty="0"/>
          </a:p>
        </p:txBody>
      </p:sp>
      <p:cxnSp>
        <p:nvCxnSpPr>
          <p:cNvPr id="7" name="直線單箭頭接點 6"/>
          <p:cNvCxnSpPr>
            <a:stCxn id="4" idx="4"/>
            <a:endCxn id="5" idx="0"/>
          </p:cNvCxnSpPr>
          <p:nvPr/>
        </p:nvCxnSpPr>
        <p:spPr>
          <a:xfrm>
            <a:off x="7164288" y="2780928"/>
            <a:ext cx="0" cy="611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圓角矩形 10"/>
          <p:cNvSpPr/>
          <p:nvPr/>
        </p:nvSpPr>
        <p:spPr>
          <a:xfrm>
            <a:off x="5580112" y="5085184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PBL</a:t>
            </a:r>
            <a:r>
              <a:rPr lang="zh-TW" altLang="en-US" dirty="0" smtClean="0"/>
              <a:t> </a:t>
            </a:r>
            <a:r>
              <a:rPr lang="en-US" altLang="zh-TW" dirty="0" smtClean="0"/>
              <a:t>201</a:t>
            </a:r>
            <a:endParaRPr lang="zh-TW" altLang="en-US" dirty="0"/>
          </a:p>
        </p:txBody>
      </p:sp>
      <p:sp>
        <p:nvSpPr>
          <p:cNvPr id="12" name="圓角矩形 11"/>
          <p:cNvSpPr/>
          <p:nvPr/>
        </p:nvSpPr>
        <p:spPr>
          <a:xfrm>
            <a:off x="7524328" y="5085184"/>
            <a:ext cx="144016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PBL 202</a:t>
            </a:r>
            <a:endParaRPr lang="zh-TW" altLang="en-US" dirty="0"/>
          </a:p>
        </p:txBody>
      </p:sp>
      <p:cxnSp>
        <p:nvCxnSpPr>
          <p:cNvPr id="14" name="直線單箭頭接點 13"/>
          <p:cNvCxnSpPr>
            <a:stCxn id="11" idx="0"/>
            <a:endCxn id="5" idx="3"/>
          </p:cNvCxnSpPr>
          <p:nvPr/>
        </p:nvCxnSpPr>
        <p:spPr>
          <a:xfrm flipV="1">
            <a:off x="6300192" y="4253137"/>
            <a:ext cx="100336" cy="832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2" idx="0"/>
            <a:endCxn id="5" idx="5"/>
          </p:cNvCxnSpPr>
          <p:nvPr/>
        </p:nvCxnSpPr>
        <p:spPr>
          <a:xfrm flipH="1" flipV="1">
            <a:off x="7928048" y="4253137"/>
            <a:ext cx="316360" cy="832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137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60C43344-7A33-47AE-8CC2-ECAC24D2B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14"/>
          <a:stretch/>
        </p:blipFill>
        <p:spPr>
          <a:xfrm>
            <a:off x="0" y="2564904"/>
            <a:ext cx="9144000" cy="449985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一、課程回饋系統 進入 </a:t>
            </a:r>
            <a:r>
              <a:rPr lang="en-US" altLang="zh-TW" dirty="0"/>
              <a:t>(2/2)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9240" y="1484784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點選課堂即時回饋後，選擇該課程的「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進入課程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」，針對該課程管理。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4581128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086708" y="4580576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273824" y="4601841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0564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</a:t>
            </a:r>
            <a:r>
              <a:rPr lang="zh-TW" altLang="en-US" dirty="0"/>
              <a:t>回饋系統 子</a:t>
            </a:r>
            <a:r>
              <a:rPr lang="zh-TW" altLang="en-US" dirty="0" smtClean="0"/>
              <a:t>功能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457200" y="1311151"/>
            <a:ext cx="4040188" cy="461665"/>
          </a:xfrm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A. </a:t>
            </a:r>
            <a:r>
              <a:rPr lang="zh-TW" altLang="en-US" dirty="0"/>
              <a:t>老師端 </a:t>
            </a:r>
            <a:r>
              <a:rPr lang="en-US" altLang="zh-TW" dirty="0"/>
              <a:t>(</a:t>
            </a:r>
            <a:r>
              <a:rPr lang="zh-TW" altLang="en-US" dirty="0"/>
              <a:t>任何裝置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6805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題目管理</a:t>
            </a:r>
            <a:endParaRPr lang="en-US" altLang="zh-TW" dirty="0"/>
          </a:p>
          <a:p>
            <a:pPr marL="400050" lvl="1" indent="0">
              <a:buNone/>
            </a:pPr>
            <a:r>
              <a:rPr lang="zh-TW" altLang="en-US" dirty="0"/>
              <a:t>出題、一般、計時測驗、觀看統計圖表</a:t>
            </a: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議題管理</a:t>
            </a:r>
            <a:endParaRPr lang="en-US" altLang="zh-TW" dirty="0"/>
          </a:p>
          <a:p>
            <a:pPr marL="400050" lvl="1" indent="0">
              <a:buNone/>
            </a:pPr>
            <a:r>
              <a:rPr lang="zh-TW" altLang="en-US" dirty="0"/>
              <a:t>出議題、開放、關閉</a:t>
            </a:r>
            <a:r>
              <a:rPr lang="zh-TW" altLang="en-US" dirty="0" smtClean="0"/>
              <a:t>討論</a:t>
            </a: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學生管理</a:t>
            </a:r>
            <a:endParaRPr lang="en-US" altLang="zh-TW" dirty="0"/>
          </a:p>
          <a:p>
            <a:pPr marL="400050" lvl="1" indent="0">
              <a:buNone/>
            </a:pPr>
            <a:r>
              <a:rPr lang="zh-TW" altLang="en-US" dirty="0"/>
              <a:t>觀看修課學生名單</a:t>
            </a:r>
            <a:endParaRPr lang="en-US" altLang="zh-TW" dirty="0"/>
          </a:p>
          <a:p>
            <a:pPr marL="400050" lvl="1" indent="0">
              <a:buNone/>
            </a:pP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課程管理</a:t>
            </a:r>
            <a:endParaRPr lang="en-US" altLang="zh-TW" dirty="0"/>
          </a:p>
          <a:p>
            <a:pPr marL="400050" lvl="1" indent="0">
              <a:buNone/>
            </a:pPr>
            <a:r>
              <a:rPr lang="zh-TW" altLang="en-US" dirty="0"/>
              <a:t>編輯課程相關</a:t>
            </a:r>
            <a:r>
              <a:rPr lang="zh-TW" altLang="en-US" dirty="0" smtClean="0"/>
              <a:t>資訊</a:t>
            </a:r>
            <a:endParaRPr lang="en-US" altLang="zh-TW" dirty="0" smtClean="0"/>
          </a:p>
          <a:p>
            <a:pPr marL="457200" indent="-457200">
              <a:buAutoNum type="arabicPeriod"/>
            </a:pPr>
            <a:r>
              <a:rPr lang="zh-TW" altLang="en-US" dirty="0">
                <a:solidFill>
                  <a:srgbClr val="FF0000"/>
                </a:solidFill>
              </a:rPr>
              <a:t>教師</a:t>
            </a:r>
            <a:r>
              <a:rPr lang="zh-TW" altLang="en-US" dirty="0" smtClean="0">
                <a:solidFill>
                  <a:srgbClr val="FF0000"/>
                </a:solidFill>
              </a:rPr>
              <a:t>管理</a:t>
            </a:r>
            <a:endParaRPr lang="en-US" altLang="zh-TW" dirty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zh-TW" altLang="en-US" dirty="0" smtClean="0">
                <a:solidFill>
                  <a:srgbClr val="FF0000"/>
                </a:solidFill>
              </a:rPr>
              <a:t>編輯教師與課程授課關係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3"/>
          </p:nvPr>
        </p:nvSpPr>
        <p:spPr>
          <a:xfrm>
            <a:off x="4645025" y="1311151"/>
            <a:ext cx="4041775" cy="461665"/>
          </a:xfrm>
        </p:spPr>
        <p:txBody>
          <a:bodyPr>
            <a:spAutoFit/>
          </a:bodyPr>
          <a:lstStyle/>
          <a:p>
            <a:pPr algn="ctr"/>
            <a:r>
              <a:rPr lang="en-US" altLang="zh-TW" dirty="0"/>
              <a:t>B. </a:t>
            </a:r>
            <a:r>
              <a:rPr lang="zh-TW" altLang="en-US" dirty="0"/>
              <a:t>學生端 </a:t>
            </a:r>
            <a:r>
              <a:rPr lang="en-US" altLang="zh-TW" dirty="0"/>
              <a:t>(</a:t>
            </a:r>
            <a:r>
              <a:rPr lang="zh-TW" altLang="en-US" dirty="0"/>
              <a:t>平板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68052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線上測驗</a:t>
            </a:r>
            <a:endParaRPr lang="en-US" altLang="zh-TW" dirty="0"/>
          </a:p>
          <a:p>
            <a:pPr marL="400050" lvl="1" indent="0">
              <a:buNone/>
            </a:pPr>
            <a:r>
              <a:rPr lang="zh-TW" altLang="en-US" dirty="0"/>
              <a:t>一般測驗、計時測驗、</a:t>
            </a:r>
            <a:endParaRPr lang="en-US" altLang="zh-TW" dirty="0"/>
          </a:p>
          <a:p>
            <a:pPr marL="400050" lvl="1" indent="0">
              <a:buNone/>
            </a:pPr>
            <a:r>
              <a:rPr lang="zh-TW" altLang="en-US" dirty="0"/>
              <a:t>觀看測驗計錄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議題討論</a:t>
            </a:r>
            <a:endParaRPr lang="en-US" altLang="zh-TW" dirty="0"/>
          </a:p>
          <a:p>
            <a:pPr marL="400050" lvl="1" indent="0">
              <a:buNone/>
            </a:pPr>
            <a:r>
              <a:rPr lang="zh-TW" altLang="en-US" dirty="0"/>
              <a:t>發起討論串、回應、按讚</a:t>
            </a:r>
            <a:endParaRPr lang="en-US" altLang="zh-TW" dirty="0"/>
          </a:p>
          <a:p>
            <a:pPr marL="400050" lvl="1" indent="0">
              <a:buNone/>
            </a:pPr>
            <a:endParaRPr lang="en-US" altLang="zh-TW" dirty="0"/>
          </a:p>
        </p:txBody>
      </p:sp>
      <p:sp>
        <p:nvSpPr>
          <p:cNvPr id="4" name="矩形 3"/>
          <p:cNvSpPr/>
          <p:nvPr/>
        </p:nvSpPr>
        <p:spPr>
          <a:xfrm>
            <a:off x="396133" y="4636410"/>
            <a:ext cx="2736304" cy="7368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83445" y="3573016"/>
            <a:ext cx="273630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4788024" y="4797152"/>
            <a:ext cx="3096344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</a:rPr>
              <a:t>建置手動新增項目頁面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smtClean="0">
                <a:solidFill>
                  <a:srgbClr val="FF0000"/>
                </a:solidFill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</a:rPr>
              <a:t>建置資料庫對應處理功能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6" name="直線接點 5"/>
          <p:cNvCxnSpPr>
            <a:stCxn id="13" idx="3"/>
            <a:endCxn id="14" idx="1"/>
          </p:cNvCxnSpPr>
          <p:nvPr/>
        </p:nvCxnSpPr>
        <p:spPr>
          <a:xfrm>
            <a:off x="3119749" y="4005064"/>
            <a:ext cx="1668275" cy="12601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>
            <a:stCxn id="4" idx="3"/>
            <a:endCxn id="14" idx="1"/>
          </p:cNvCxnSpPr>
          <p:nvPr/>
        </p:nvCxnSpPr>
        <p:spPr>
          <a:xfrm>
            <a:off x="3132437" y="5004813"/>
            <a:ext cx="1655587" cy="2603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96132" y="5445224"/>
            <a:ext cx="3383779" cy="8171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>
            <a:stCxn id="24" idx="3"/>
            <a:endCxn id="14" idx="1"/>
          </p:cNvCxnSpPr>
          <p:nvPr/>
        </p:nvCxnSpPr>
        <p:spPr>
          <a:xfrm flipV="1">
            <a:off x="3779911" y="5265204"/>
            <a:ext cx="1008113" cy="5886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5256464" y="5756947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以</a:t>
            </a:r>
            <a:r>
              <a:rPr lang="en-US" altLang="zh-TW" dirty="0" smtClean="0">
                <a:solidFill>
                  <a:srgbClr val="FF0000"/>
                </a:solidFill>
              </a:rPr>
              <a:t>Demo</a:t>
            </a:r>
            <a:r>
              <a:rPr lang="zh-TW" altLang="en-US" dirty="0" smtClean="0">
                <a:solidFill>
                  <a:srgbClr val="FF0000"/>
                </a:solidFill>
              </a:rPr>
              <a:t>課程架構延伸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1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帳號類型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教師帳號</a:t>
            </a:r>
            <a:endParaRPr lang="en-US" altLang="zh-TW" dirty="0" smtClean="0"/>
          </a:p>
          <a:p>
            <a:r>
              <a:rPr lang="zh-TW" altLang="en-US" dirty="0"/>
              <a:t>學生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r>
              <a:rPr lang="zh-TW" altLang="en-US" dirty="0">
                <a:solidFill>
                  <a:srgbClr val="FF0000"/>
                </a:solidFill>
              </a:rPr>
              <a:t>建置管理者帳號</a:t>
            </a:r>
          </a:p>
        </p:txBody>
      </p:sp>
    </p:spTree>
    <p:extLst>
      <p:ext uri="{BB962C8B-B14F-4D97-AF65-F5344CB8AC3E}">
        <p14:creationId xmlns:p14="http://schemas.microsoft.com/office/powerpoint/2010/main" val="244001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題目管理 </a:t>
            </a:r>
            <a:r>
              <a:rPr lang="en-US" altLang="zh-TW" dirty="0"/>
              <a:t>– </a:t>
            </a:r>
            <a:r>
              <a:rPr lang="zh-TW" altLang="en-US" dirty="0"/>
              <a:t>出題 </a:t>
            </a:r>
            <a:r>
              <a:rPr lang="en-US" altLang="zh-TW" dirty="0"/>
              <a:t>(</a:t>
            </a:r>
            <a:r>
              <a:rPr lang="zh-TW" altLang="en-US" dirty="0"/>
              <a:t>老師端</a:t>
            </a:r>
            <a:r>
              <a:rPr lang="en-US" altLang="zh-TW" dirty="0"/>
              <a:t>)(1/3)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9240" y="1484784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點選次導覽列之「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題目管理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」內的「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出試卷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」出新的試卷。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7"/>
          <a:stretch/>
        </p:blipFill>
        <p:spPr bwMode="auto">
          <a:xfrm>
            <a:off x="509162" y="2132856"/>
            <a:ext cx="805008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221837" y="3751684"/>
            <a:ext cx="72008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54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7"/>
          <a:stretch/>
        </p:blipFill>
        <p:spPr bwMode="auto">
          <a:xfrm>
            <a:off x="546957" y="2132856"/>
            <a:ext cx="805008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題目管理 </a:t>
            </a:r>
            <a:r>
              <a:rPr lang="en-US" altLang="zh-TW" dirty="0"/>
              <a:t>– </a:t>
            </a:r>
            <a:r>
              <a:rPr lang="zh-TW" altLang="en-US" dirty="0"/>
              <a:t>出題 </a:t>
            </a:r>
            <a:r>
              <a:rPr lang="en-US" altLang="zh-TW" dirty="0"/>
              <a:t>(</a:t>
            </a:r>
            <a:r>
              <a:rPr lang="zh-TW" altLang="en-US" dirty="0"/>
              <a:t>老師端</a:t>
            </a:r>
            <a:r>
              <a:rPr lang="en-US" altLang="zh-TW" dirty="0"/>
              <a:t>)(2/3)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99240" y="1484784"/>
            <a:ext cx="5493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輸入「試卷名稱」，點選右下角「確認」按鈕送出。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59832" y="3140968"/>
            <a:ext cx="30243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364088" y="3573016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565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/>
          <a:stretch/>
        </p:blipFill>
        <p:spPr bwMode="auto">
          <a:xfrm>
            <a:off x="499240" y="2276872"/>
            <a:ext cx="8050085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題目管理 </a:t>
            </a:r>
            <a:r>
              <a:rPr lang="en-US" altLang="zh-TW" dirty="0"/>
              <a:t>– </a:t>
            </a:r>
            <a:r>
              <a:rPr lang="zh-TW" altLang="en-US" dirty="0"/>
              <a:t>出題 </a:t>
            </a:r>
            <a:r>
              <a:rPr lang="en-US" altLang="zh-TW" dirty="0"/>
              <a:t>(</a:t>
            </a:r>
            <a:r>
              <a:rPr lang="zh-TW" altLang="en-US" dirty="0"/>
              <a:t>老師端</a:t>
            </a:r>
            <a:r>
              <a:rPr lang="en-US" altLang="zh-TW" dirty="0"/>
              <a:t>)(3/3)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17559" y="3212976"/>
            <a:ext cx="4366964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020227" y="5301208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460387" y="5301208"/>
            <a:ext cx="86409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499240" y="1484784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編輯題目內容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選擇標準答案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後，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繼續出題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」以增加問題數量或「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出題結束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」以完成此試卷。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17559" y="4833156"/>
            <a:ext cx="4366964" cy="324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302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455</Words>
  <Application>Microsoft Office PowerPoint</Application>
  <PresentationFormat>如螢幕大小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PowerPoint 簡報</vt:lpstr>
      <vt:lpstr>一、課程回饋系統 進入 (1/2)</vt:lpstr>
      <vt:lpstr>資料架構</vt:lpstr>
      <vt:lpstr>一、課程回饋系統 進入 (2/2)</vt:lpstr>
      <vt:lpstr>課程回饋系統 子功能</vt:lpstr>
      <vt:lpstr>帳號類型</vt:lpstr>
      <vt:lpstr>題目管理 – 出題 (老師端)(1/3)</vt:lpstr>
      <vt:lpstr>題目管理 – 出題 (老師端)(2/3)</vt:lpstr>
      <vt:lpstr>題目管理 – 出題 (老師端)(3/3)</vt:lpstr>
      <vt:lpstr>題目管理 – 開放一般測驗 (老師端) </vt:lpstr>
      <vt:lpstr>議題管理 – 出議題(老師端)(1/3)</vt:lpstr>
      <vt:lpstr>議題管理 – 出議題 (老師端)(2/3)</vt:lpstr>
      <vt:lpstr>議題管理 – 出議題 (老師端)(3/3)(文字)</vt:lpstr>
      <vt:lpstr>議題管理 – 出議題 (老師端)(3/3)(Youtube)</vt:lpstr>
      <vt:lpstr>議題討論 (老師端)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智慧型互動教學 PBL 教室</dc:title>
  <dc:creator>Jerry Chu</dc:creator>
  <cp:lastModifiedBy>zsystem</cp:lastModifiedBy>
  <cp:revision>482</cp:revision>
  <dcterms:created xsi:type="dcterms:W3CDTF">2018-04-09T06:19:27Z</dcterms:created>
  <dcterms:modified xsi:type="dcterms:W3CDTF">2022-03-30T06:32:48Z</dcterms:modified>
</cp:coreProperties>
</file>