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0" r:id="rId4"/>
    <p:sldId id="295" r:id="rId5"/>
    <p:sldId id="281" r:id="rId6"/>
    <p:sldId id="296" r:id="rId7"/>
    <p:sldId id="267" r:id="rId8"/>
    <p:sldId id="268" r:id="rId9"/>
    <p:sldId id="276" r:id="rId10"/>
    <p:sldId id="270" r:id="rId11"/>
    <p:sldId id="271" r:id="rId12"/>
    <p:sldId id="277" r:id="rId13"/>
    <p:sldId id="278" r:id="rId14"/>
    <p:sldId id="272" r:id="rId15"/>
    <p:sldId id="279" r:id="rId16"/>
    <p:sldId id="274" r:id="rId17"/>
    <p:sldId id="288" r:id="rId18"/>
    <p:sldId id="257" r:id="rId19"/>
    <p:sldId id="286" r:id="rId20"/>
    <p:sldId id="287" r:id="rId21"/>
    <p:sldId id="258" r:id="rId22"/>
    <p:sldId id="259" r:id="rId23"/>
    <p:sldId id="282" r:id="rId24"/>
    <p:sldId id="293" r:id="rId25"/>
    <p:sldId id="261" r:id="rId26"/>
    <p:sldId id="262" r:id="rId27"/>
    <p:sldId id="289" r:id="rId28"/>
    <p:sldId id="290" r:id="rId29"/>
    <p:sldId id="291" r:id="rId30"/>
    <p:sldId id="260" r:id="rId31"/>
    <p:sldId id="283" r:id="rId32"/>
    <p:sldId id="263" r:id="rId33"/>
    <p:sldId id="284" r:id="rId34"/>
    <p:sldId id="285" r:id="rId35"/>
    <p:sldId id="264" r:id="rId36"/>
    <p:sldId id="297" r:id="rId37"/>
    <p:sldId id="298" r:id="rId38"/>
    <p:sldId id="299" r:id="rId39"/>
    <p:sldId id="266" r:id="rId40"/>
    <p:sldId id="294" r:id="rId41"/>
    <p:sldId id="265" r:id="rId4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4F2B1-F98A-4232-A4EA-2A532B966ABD}" type="datetimeFigureOut">
              <a:rPr lang="zh-TW" altLang="en-US" smtClean="0"/>
              <a:pPr/>
              <a:t>2014/12/25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57852-D0E6-4A28-9199-6346BDA01B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26.xml"/><Relationship Id="rId3" Type="http://schemas.openxmlformats.org/officeDocument/2006/relationships/slide" Target="slide11.xml"/><Relationship Id="rId7" Type="http://schemas.openxmlformats.org/officeDocument/2006/relationships/slide" Target="slide21.xml"/><Relationship Id="rId12" Type="http://schemas.openxmlformats.org/officeDocument/2006/relationships/slide" Target="slide32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slide" Target="slide22.xml"/><Relationship Id="rId10" Type="http://schemas.openxmlformats.org/officeDocument/2006/relationships/slide" Target="slide6.xml"/><Relationship Id="rId4" Type="http://schemas.openxmlformats.org/officeDocument/2006/relationships/slide" Target="slide40.xml"/><Relationship Id="rId9" Type="http://schemas.openxmlformats.org/officeDocument/2006/relationships/slide" Target="slide16.xml"/><Relationship Id="rId1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minsi.tk/wp-admin/post-new.php?post_type=videos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minsi.tk/wp-admin/post-new.php?post_type=u_course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insi.tk/?page_id=244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minsi.tk/wp-admin/post-new.php?post_type=u_member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11.xml"/><Relationship Id="rId7" Type="http://schemas.openxmlformats.org/officeDocument/2006/relationships/slide" Target="slide1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26.xml"/><Relationship Id="rId4" Type="http://schemas.openxmlformats.org/officeDocument/2006/relationships/slide" Target="slide25.xml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://minsi.tk/wp-admin/admin.php?page=membershipurlgroups&amp;action=edit&amp;group=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minsi.tk/wp-admin/admin.php?page=membershipurlgroups&amp;action=edit&amp;group=3" TargetMode="External"/><Relationship Id="rId2" Type="http://schemas.openxmlformats.org/officeDocument/2006/relationships/hyperlink" Target="http://minsi.tk/wp-admin/admin.php?page=membershipurlgroups&amp;action=edit&amp;group=2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39.xml"/><Relationship Id="rId7" Type="http://schemas.openxmlformats.org/officeDocument/2006/relationships/slide" Target="slide31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6.xml"/><Relationship Id="rId4" Type="http://schemas.openxmlformats.org/officeDocument/2006/relationships/slide" Target="slide41.xml"/><Relationship Id="rId9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14.xml"/><Relationship Id="rId7" Type="http://schemas.openxmlformats.org/officeDocument/2006/relationships/slide" Target="slide3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19.xml"/><Relationship Id="rId10" Type="http://schemas.openxmlformats.org/officeDocument/2006/relationships/slide" Target="slide18.xml"/><Relationship Id="rId4" Type="http://schemas.openxmlformats.org/officeDocument/2006/relationships/slide" Target="slide16.xml"/><Relationship Id="rId9" Type="http://schemas.openxmlformats.org/officeDocument/2006/relationships/slide" Target="slide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2143116"/>
            <a:ext cx="9144000" cy="28575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名師網站後台操作說明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71538" y="3929066"/>
            <a:ext cx="6400800" cy="1752600"/>
          </a:xfrm>
        </p:spPr>
        <p:txBody>
          <a:bodyPr/>
          <a:lstStyle/>
          <a:p>
            <a:pPr algn="r"/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茂林數位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3177" t="29297" r="24780" b="26758"/>
          <a:stretch>
            <a:fillRect/>
          </a:stretch>
        </p:blipFill>
        <p:spPr bwMode="auto">
          <a:xfrm>
            <a:off x="642910" y="3343021"/>
            <a:ext cx="7929618" cy="3157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28320" r="3916" b="18945"/>
          <a:stretch>
            <a:fillRect/>
          </a:stretch>
        </p:blipFill>
        <p:spPr bwMode="auto">
          <a:xfrm>
            <a:off x="642910" y="785794"/>
            <a:ext cx="7929618" cy="2446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4214810" y="3714752"/>
            <a:ext cx="357190" cy="357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643306" y="421481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新增感言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頁面內容修改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928802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頁面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選擇要修改的頁面進入</a:t>
            </a:r>
            <a:endParaRPr lang="zh-TW" altLang="en-US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7812" r="3367" b="6250"/>
          <a:stretch>
            <a:fillRect/>
          </a:stretch>
        </p:blipFill>
        <p:spPr bwMode="auto">
          <a:xfrm>
            <a:off x="500034" y="2571744"/>
            <a:ext cx="8143943" cy="407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動作按鈕: 首頁 5">
            <a:hlinkClick r:id="rId3" action="ppaction://hlinksldjump" highlightClick="1"/>
          </p:cNvPr>
          <p:cNvSpPr/>
          <p:nvPr/>
        </p:nvSpPr>
        <p:spPr>
          <a:xfrm>
            <a:off x="2071670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2079" t="12695" r="2269" b="14062"/>
          <a:stretch>
            <a:fillRect/>
          </a:stretch>
        </p:blipFill>
        <p:spPr bwMode="auto">
          <a:xfrm>
            <a:off x="214282" y="214290"/>
            <a:ext cx="8643998" cy="4155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393604" y="3428087"/>
            <a:ext cx="357190" cy="357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2143108" y="378619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編輯內容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34041" t="12695" r="22035" b="9179"/>
          <a:stretch>
            <a:fillRect/>
          </a:stretch>
        </p:blipFill>
        <p:spPr bwMode="auto">
          <a:xfrm>
            <a:off x="4714876" y="2428868"/>
            <a:ext cx="4143404" cy="414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3177" t="18554" r="5157" b="28711"/>
          <a:stretch>
            <a:fillRect/>
          </a:stretch>
        </p:blipFill>
        <p:spPr bwMode="auto">
          <a:xfrm>
            <a:off x="357158" y="214290"/>
            <a:ext cx="8429684" cy="3060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3428992" y="1500174"/>
            <a:ext cx="357190" cy="357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299849" y="629316"/>
            <a:ext cx="2272416" cy="51366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428992" y="1899773"/>
            <a:ext cx="243343" cy="2433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42910" y="142873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修改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新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項目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標題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550332" y="71435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3.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輸入新項目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標題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747742" y="221455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4.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新增內容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3294" t="12695" r="17642" b="28711"/>
          <a:stretch>
            <a:fillRect/>
          </a:stretch>
        </p:blipFill>
        <p:spPr bwMode="auto">
          <a:xfrm>
            <a:off x="428596" y="3071810"/>
            <a:ext cx="8358246" cy="3482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1831287" y="3731972"/>
            <a:ext cx="1526267" cy="6257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428992" y="3857628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5.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選擇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Text Block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71736" y="1071546"/>
            <a:ext cx="357190" cy="357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500166" y="64291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新增新項目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頁面新增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28828"/>
            <a:ext cx="8229600" cy="828668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頁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面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新增頁面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t="11719" r="29722" b="58008"/>
          <a:stretch>
            <a:fillRect/>
          </a:stretch>
        </p:blipFill>
        <p:spPr bwMode="auto">
          <a:xfrm>
            <a:off x="642910" y="2714620"/>
            <a:ext cx="7929586" cy="1920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2428860" y="3857628"/>
            <a:ext cx="10715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首頁 6">
            <a:hlinkClick r:id="rId3" action="ppaction://hlinksldjump" highlightClick="1"/>
          </p:cNvPr>
          <p:cNvSpPr/>
          <p:nvPr/>
        </p:nvSpPr>
        <p:spPr>
          <a:xfrm>
            <a:off x="2500298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t="7812" r="2269" b="6250"/>
          <a:stretch>
            <a:fillRect/>
          </a:stretch>
        </p:blipFill>
        <p:spPr bwMode="auto">
          <a:xfrm>
            <a:off x="357126" y="1214422"/>
            <a:ext cx="8572560" cy="4238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500134" y="1857364"/>
            <a:ext cx="10715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828363" y="3033021"/>
            <a:ext cx="10715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143736" y="4857760"/>
            <a:ext cx="10715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471106" y="2699192"/>
            <a:ext cx="5529754" cy="23728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643142" y="1857364"/>
            <a:ext cx="3461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頁面標題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　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例如：ＸＸ介紹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858016" y="5386344"/>
            <a:ext cx="222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3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選擇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Front Page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426593" y="275976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新增內容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000992" y="2571744"/>
            <a:ext cx="962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5.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發表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 l="12664" t="61719" r="73061" b="14843"/>
          <a:stretch>
            <a:fillRect/>
          </a:stretch>
        </p:blipFill>
        <p:spPr bwMode="auto">
          <a:xfrm>
            <a:off x="285720" y="4857760"/>
            <a:ext cx="1857388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372804" y="5286388"/>
            <a:ext cx="1555989" cy="12858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000232" y="6000768"/>
            <a:ext cx="421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4.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 選擇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Sidebar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要出現在右側或左側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將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【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頁面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】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新增至選單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928802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外觀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選單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t="8789" r="88470" b="9179"/>
          <a:stretch>
            <a:fillRect/>
          </a:stretch>
        </p:blipFill>
        <p:spPr bwMode="auto">
          <a:xfrm>
            <a:off x="500035" y="2571672"/>
            <a:ext cx="1017988" cy="4072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12664" t="21679" r="65374" b="32422"/>
          <a:stretch>
            <a:fillRect/>
          </a:stretch>
        </p:blipFill>
        <p:spPr bwMode="auto">
          <a:xfrm>
            <a:off x="1714480" y="2500306"/>
            <a:ext cx="2857520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 l="32943" t="12109" r="27525" b="12272"/>
          <a:stretch>
            <a:fillRect/>
          </a:stretch>
        </p:blipFill>
        <p:spPr bwMode="auto">
          <a:xfrm>
            <a:off x="4786314" y="2500306"/>
            <a:ext cx="3719789" cy="400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2071670" y="4000504"/>
            <a:ext cx="10715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986555" y="450057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勾選頁面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72066" y="5715016"/>
            <a:ext cx="3442877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000628" y="521495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拖曳至想要置放的位置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500958" y="378619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3.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儲存選單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 l="88397" t="76172" r="1171" b="14062"/>
          <a:stretch>
            <a:fillRect/>
          </a:stretch>
        </p:blipFill>
        <p:spPr bwMode="auto">
          <a:xfrm>
            <a:off x="7572396" y="4357694"/>
            <a:ext cx="1357322" cy="714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動作按鈕: 首頁 12">
            <a:hlinkClick r:id="rId6" action="ppaction://hlinksldjump" highlightClick="1"/>
          </p:cNvPr>
          <p:cNvSpPr/>
          <p:nvPr/>
        </p:nvSpPr>
        <p:spPr>
          <a:xfrm>
            <a:off x="1071538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 l="32979" t="22656" r="36823" b="24609"/>
          <a:stretch>
            <a:fillRect/>
          </a:stretch>
        </p:blipFill>
        <p:spPr bwMode="auto">
          <a:xfrm>
            <a:off x="4714876" y="2314486"/>
            <a:ext cx="3929090" cy="385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l="12664" t="21679" r="65374" b="14844"/>
          <a:stretch>
            <a:fillRect/>
          </a:stretch>
        </p:blipFill>
        <p:spPr bwMode="auto">
          <a:xfrm>
            <a:off x="1857356" y="2428868"/>
            <a:ext cx="2549802" cy="4143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將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【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連結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】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新增至選單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903433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外觀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選單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鏈結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t="8789" r="88470" b="9179"/>
          <a:stretch>
            <a:fillRect/>
          </a:stretch>
        </p:blipFill>
        <p:spPr bwMode="auto">
          <a:xfrm>
            <a:off x="642910" y="2428868"/>
            <a:ext cx="1000111" cy="400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2000232" y="4357694"/>
            <a:ext cx="2286016" cy="16430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500298" y="392906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輸入網址及名稱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72526" y="5410122"/>
            <a:ext cx="3442878" cy="547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286380" y="6072206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拖曳至想要置放的位置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358082" y="364331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3.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儲存選單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 l="88397" t="76172" r="1171" b="14062"/>
          <a:stretch>
            <a:fillRect/>
          </a:stretch>
        </p:blipFill>
        <p:spPr bwMode="auto">
          <a:xfrm>
            <a:off x="7429520" y="4071942"/>
            <a:ext cx="1357322" cy="714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動作按鈕: 首頁 15">
            <a:hlinkClick r:id="rId6" action="ppaction://hlinksldjump" highlightClick="1"/>
          </p:cNvPr>
          <p:cNvSpPr/>
          <p:nvPr/>
        </p:nvSpPr>
        <p:spPr>
          <a:xfrm>
            <a:off x="1071538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公告訊息新增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268667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綜合新聞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名師公告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名師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快訊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跑馬燈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函授專區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3978" y="1996851"/>
            <a:ext cx="6213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  文章 </a:t>
            </a:r>
            <a:r>
              <a:rPr lang="en-US" altLang="zh-TW" sz="3600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 新增文章 </a:t>
            </a:r>
            <a:r>
              <a:rPr lang="en-US" altLang="zh-TW" sz="3600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 選擇分類</a:t>
            </a:r>
            <a:endParaRPr lang="zh-TW" altLang="en-US" sz="36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76318" t="41992" r="1720" b="23828"/>
          <a:stretch>
            <a:fillRect/>
          </a:stretch>
        </p:blipFill>
        <p:spPr bwMode="auto">
          <a:xfrm>
            <a:off x="4643438" y="2786058"/>
            <a:ext cx="4000528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5000628" y="4000504"/>
            <a:ext cx="1214446" cy="13573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首頁 7">
            <a:hlinkClick r:id="rId3" action="ppaction://hlinksldjump" highlightClick="1"/>
          </p:cNvPr>
          <p:cNvSpPr/>
          <p:nvPr/>
        </p:nvSpPr>
        <p:spPr>
          <a:xfrm>
            <a:off x="2071670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公告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訊息分類新增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785818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文章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分類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新增分類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12628" t="31250" r="3367" b="11132"/>
          <a:stretch>
            <a:fillRect/>
          </a:stretch>
        </p:blipFill>
        <p:spPr bwMode="auto">
          <a:xfrm>
            <a:off x="571472" y="2800054"/>
            <a:ext cx="7929650" cy="3057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928826" y="3085806"/>
            <a:ext cx="10715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957855" y="3724434"/>
            <a:ext cx="10715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00396" y="3157244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輸入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名稱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必填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014910" y="3795872"/>
            <a:ext cx="342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輸入與名稱相同的代稱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必填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動作按鈕: 首頁 10">
            <a:hlinkClick r:id="rId3" action="ppaction://hlinksldjump" highlightClick="1"/>
          </p:cNvPr>
          <p:cNvSpPr/>
          <p:nvPr/>
        </p:nvSpPr>
        <p:spPr>
          <a:xfrm>
            <a:off x="1571604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188" y="1000108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左側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功能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-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快速搜尋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" name="矩形 4">
            <a:hlinkClick r:id="rId2" action="ppaction://hlinksldjump"/>
          </p:cNvPr>
          <p:cNvSpPr/>
          <p:nvPr/>
        </p:nvSpPr>
        <p:spPr>
          <a:xfrm>
            <a:off x="500034" y="2500306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文章</a:t>
            </a:r>
            <a:endParaRPr lang="zh-TW" altLang="en-US" sz="36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6" name="矩形 5">
            <a:hlinkClick r:id="rId3" action="ppaction://hlinksldjump"/>
          </p:cNvPr>
          <p:cNvSpPr/>
          <p:nvPr/>
        </p:nvSpPr>
        <p:spPr>
          <a:xfrm>
            <a:off x="514548" y="3786190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頁面</a:t>
            </a:r>
            <a:endParaRPr lang="zh-TW" altLang="en-US" sz="36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7" name="矩形 6">
            <a:hlinkClick r:id="rId4" action="ppaction://hlinksldjump"/>
          </p:cNvPr>
          <p:cNvSpPr/>
          <p:nvPr/>
        </p:nvSpPr>
        <p:spPr>
          <a:xfrm>
            <a:off x="500034" y="5143512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迴響</a:t>
            </a:r>
            <a:endParaRPr lang="zh-TW" altLang="en-US" sz="36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8" name="矩形 7">
            <a:hlinkClick r:id="rId5" action="ppaction://hlinksldjump"/>
          </p:cNvPr>
          <p:cNvSpPr/>
          <p:nvPr/>
        </p:nvSpPr>
        <p:spPr>
          <a:xfrm>
            <a:off x="2628660" y="2500306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U-Course</a:t>
            </a:r>
            <a:endParaRPr lang="zh-TW" altLang="en-US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 8">
            <a:hlinkClick r:id="rId6" action="ppaction://hlinksldjump"/>
          </p:cNvPr>
          <p:cNvSpPr/>
          <p:nvPr/>
        </p:nvSpPr>
        <p:spPr>
          <a:xfrm>
            <a:off x="2643174" y="3786190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U-Member</a:t>
            </a:r>
            <a:endParaRPr lang="zh-TW" altLang="en-US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矩形 9">
            <a:hlinkClick r:id="rId7" action="ppaction://hlinksldjump"/>
          </p:cNvPr>
          <p:cNvSpPr/>
          <p:nvPr/>
        </p:nvSpPr>
        <p:spPr>
          <a:xfrm>
            <a:off x="2628660" y="5143512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latin typeface="Adobe 繁黑體 Std B" pitchFamily="34" charset="-120"/>
                <a:ea typeface="Adobe 繁黑體 Std B" pitchFamily="34" charset="-120"/>
              </a:rPr>
              <a:t>Video</a:t>
            </a:r>
            <a:endParaRPr lang="zh-TW" altLang="en-US" sz="36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5" name="矩形 14">
            <a:hlinkClick r:id="rId8" action="ppaction://hlinksldjump"/>
          </p:cNvPr>
          <p:cNvSpPr/>
          <p:nvPr/>
        </p:nvSpPr>
        <p:spPr>
          <a:xfrm>
            <a:off x="4771800" y="2500306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聯絡表單</a:t>
            </a:r>
            <a:endParaRPr lang="zh-TW" altLang="en-US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6" name="矩形 15">
            <a:hlinkClick r:id="rId9" action="ppaction://hlinksldjump"/>
          </p:cNvPr>
          <p:cNvSpPr/>
          <p:nvPr/>
        </p:nvSpPr>
        <p:spPr>
          <a:xfrm>
            <a:off x="4786314" y="3786190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外觀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選單</a:t>
            </a:r>
            <a:endParaRPr lang="zh-TW" altLang="en-US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矩形 16">
            <a:hlinkClick r:id="rId10" action="ppaction://hlinksldjump"/>
          </p:cNvPr>
          <p:cNvSpPr/>
          <p:nvPr/>
        </p:nvSpPr>
        <p:spPr>
          <a:xfrm>
            <a:off x="4771800" y="5143512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設定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一般</a:t>
            </a:r>
            <a:endParaRPr lang="zh-TW" altLang="en-US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矩形 17">
            <a:hlinkClick r:id="rId11" action="ppaction://hlinksldjump"/>
          </p:cNvPr>
          <p:cNvSpPr/>
          <p:nvPr/>
        </p:nvSpPr>
        <p:spPr>
          <a:xfrm>
            <a:off x="6890886" y="2500306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使用者</a:t>
            </a:r>
            <a:endParaRPr lang="zh-TW" altLang="en-US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矩形 18">
            <a:hlinkClick r:id="rId12" action="ppaction://hlinksldjump"/>
          </p:cNvPr>
          <p:cNvSpPr/>
          <p:nvPr/>
        </p:nvSpPr>
        <p:spPr>
          <a:xfrm>
            <a:off x="6905400" y="3786190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Membership</a:t>
            </a:r>
            <a:endParaRPr lang="zh-TW" altLang="en-US" sz="2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矩形 19">
            <a:hlinkClick r:id="rId13" action="ppaction://hlinksldjump"/>
          </p:cNvPr>
          <p:cNvSpPr/>
          <p:nvPr/>
        </p:nvSpPr>
        <p:spPr>
          <a:xfrm>
            <a:off x="6890886" y="5143512"/>
            <a:ext cx="1928826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WP-Firebases</a:t>
            </a:r>
            <a:endParaRPr lang="en-US" altLang="zh-TW" sz="20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2" name="動作按鈕: 首頁 21">
            <a:hlinkClick r:id="rId14" action="ppaction://hlinksldjump" highlightClick="1"/>
          </p:cNvPr>
          <p:cNvSpPr/>
          <p:nvPr/>
        </p:nvSpPr>
        <p:spPr>
          <a:xfrm>
            <a:off x="1071538" y="1285860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公告訊息分類的頁面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網址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文章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分類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ID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編號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42277" t="39062" r="3367" b="12109"/>
          <a:stretch>
            <a:fillRect/>
          </a:stretch>
        </p:blipFill>
        <p:spPr bwMode="auto">
          <a:xfrm>
            <a:off x="567862" y="2714620"/>
            <a:ext cx="7072362" cy="357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710870" y="3214686"/>
            <a:ext cx="642942" cy="28575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139630" y="4071942"/>
            <a:ext cx="5432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【</a:t>
            </a:r>
            <a:r>
              <a:rPr lang="zh-TW" altLang="en-US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頁面產生</a:t>
            </a:r>
            <a:r>
              <a:rPr lang="en-US" altLang="zh-TW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】www.meanscpa.com.tw</a:t>
            </a:r>
            <a:r>
              <a:rPr lang="en-US" altLang="zh-TW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/?</a:t>
            </a:r>
            <a:r>
              <a:rPr lang="en-US" altLang="zh-TW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cat=ID</a:t>
            </a:r>
            <a:r>
              <a:rPr lang="zh-TW" altLang="en-US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編號</a:t>
            </a:r>
            <a:endParaRPr lang="en-US" altLang="zh-TW" b="1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例如</a:t>
            </a:r>
            <a:r>
              <a:rPr lang="en-US" altLang="zh-TW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:</a:t>
            </a:r>
            <a:r>
              <a:rPr lang="en-US" altLang="zh-TW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www.meanscpa.com.tw/?</a:t>
            </a:r>
            <a:r>
              <a:rPr lang="en-US" altLang="zh-TW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cat=63</a:t>
            </a:r>
            <a:endParaRPr lang="zh-TW" altLang="en-US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7" name="動作按鈕: 首頁 6">
            <a:hlinkClick r:id="rId3" action="ppaction://hlinksldjump" highlightClick="1"/>
          </p:cNvPr>
          <p:cNvSpPr/>
          <p:nvPr/>
        </p:nvSpPr>
        <p:spPr>
          <a:xfrm>
            <a:off x="785786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線上試閱影片新增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525963"/>
          </a:xfrm>
        </p:spPr>
        <p:txBody>
          <a:bodyPr/>
          <a:lstStyle/>
          <a:p>
            <a:pPr marL="0"/>
            <a:r>
              <a:rPr lang="en-US" altLang="zh-TW" sz="3600" dirty="0">
                <a:latin typeface="Adobe 繁黑體 Std B" pitchFamily="34" charset="-120"/>
                <a:ea typeface="Adobe 繁黑體 Std B" pitchFamily="34" charset="-120"/>
              </a:rPr>
              <a:t>Videos &gt; </a:t>
            </a:r>
            <a:r>
              <a:rPr lang="en-US" altLang="en-US" sz="3600" dirty="0">
                <a:latin typeface="Adobe 繁黑體 Std B" pitchFamily="34" charset="-120"/>
                <a:ea typeface="Adobe 繁黑體 Std B" pitchFamily="34" charset="-120"/>
                <a:hlinkClick r:id="rId2"/>
              </a:rPr>
              <a:t>Add New </a:t>
            </a:r>
            <a:r>
              <a:rPr lang="en-US" altLang="en-US" sz="3600" dirty="0" smtClean="0">
                <a:latin typeface="Adobe 繁黑體 Std B" pitchFamily="34" charset="-120"/>
                <a:ea typeface="Adobe 繁黑體 Std B" pitchFamily="34" charset="-120"/>
                <a:hlinkClick r:id="rId2"/>
              </a:rPr>
              <a:t>Video</a:t>
            </a:r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sz="3600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 選擇分類</a:t>
            </a:r>
          </a:p>
          <a:p>
            <a:pPr marL="0"/>
            <a:endParaRPr lang="en-US" altLang="en-US" sz="3600" dirty="0"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l="76318" t="41992" r="2269" b="23828"/>
          <a:stretch>
            <a:fillRect/>
          </a:stretch>
        </p:blipFill>
        <p:spPr bwMode="auto">
          <a:xfrm>
            <a:off x="2571736" y="2786058"/>
            <a:ext cx="3900515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928926" y="4000504"/>
            <a:ext cx="1143008" cy="357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首頁 6">
            <a:hlinkClick r:id="rId4" action="ppaction://hlinksldjump" highlightClick="1"/>
          </p:cNvPr>
          <p:cNvSpPr/>
          <p:nvPr/>
        </p:nvSpPr>
        <p:spPr>
          <a:xfrm>
            <a:off x="1500166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線上報名課程新增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974871"/>
            <a:ext cx="8229600" cy="4525963"/>
          </a:xfrm>
        </p:spPr>
        <p:txBody>
          <a:bodyPr/>
          <a:lstStyle/>
          <a:p>
            <a:r>
              <a:rPr lang="en-US" altLang="zh-TW" sz="3600" dirty="0" smtClean="0">
                <a:latin typeface="Adobe 繁黑體 Std B" pitchFamily="34" charset="-120"/>
                <a:ea typeface="Adobe 繁黑體 Std B" pitchFamily="34" charset="-120"/>
              </a:rPr>
              <a:t>U-Course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 &gt; </a:t>
            </a:r>
            <a:r>
              <a:rPr lang="en-US" b="1" dirty="0">
                <a:latin typeface="Adobe 繁黑體 Std B" pitchFamily="34" charset="-120"/>
                <a:ea typeface="Adobe 繁黑體 Std B" pitchFamily="34" charset="-120"/>
                <a:hlinkClick r:id="rId2"/>
              </a:rPr>
              <a:t>Add New </a:t>
            </a:r>
            <a:r>
              <a:rPr lang="en-US" b="1" dirty="0" smtClean="0">
                <a:latin typeface="Adobe 繁黑體 Std B" pitchFamily="34" charset="-120"/>
                <a:ea typeface="Adobe 繁黑體 Std B" pitchFamily="34" charset="-120"/>
                <a:hlinkClick r:id="rId2"/>
              </a:rPr>
              <a:t>Course</a:t>
            </a:r>
            <a:r>
              <a:rPr lang="en-US" b="1" dirty="0" smtClean="0">
                <a:latin typeface="Adobe 繁黑體 Std B" pitchFamily="34" charset="-120"/>
                <a:ea typeface="Adobe 繁黑體 Std B" pitchFamily="34" charset="-120"/>
              </a:rPr>
              <a:t> &gt;</a:t>
            </a: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 選擇分類</a:t>
            </a:r>
            <a:endParaRPr lang="en-US" dirty="0"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76318" t="30664" r="2269" b="23437"/>
          <a:stretch>
            <a:fillRect/>
          </a:stretch>
        </p:blipFill>
        <p:spPr bwMode="auto">
          <a:xfrm>
            <a:off x="5857884" y="2786058"/>
            <a:ext cx="3143272" cy="3788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6500826" y="421481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V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537094" y="521495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V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2079" t="13672" r="1720" b="46289"/>
          <a:stretch>
            <a:fillRect/>
          </a:stretch>
        </p:blipFill>
        <p:spPr bwMode="auto">
          <a:xfrm>
            <a:off x="172464" y="2786058"/>
            <a:ext cx="5471106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4214810" y="2786058"/>
            <a:ext cx="1428760" cy="13573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動作按鈕: 首頁 22">
            <a:hlinkClick r:id="rId5" action="ppaction://hlinksldjump" highlightClick="1"/>
          </p:cNvPr>
          <p:cNvSpPr/>
          <p:nvPr/>
        </p:nvSpPr>
        <p:spPr>
          <a:xfrm>
            <a:off x="1428728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03002" y="214290"/>
            <a:ext cx="3154552" cy="6530602"/>
            <a:chOff x="203002" y="255984"/>
            <a:chExt cx="3154552" cy="6530602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/>
            <a:srcRect l="12628" t="22461" r="61017" b="47266"/>
            <a:stretch>
              <a:fillRect/>
            </a:stretch>
          </p:blipFill>
          <p:spPr bwMode="auto">
            <a:xfrm>
              <a:off x="214282" y="255984"/>
              <a:ext cx="3143272" cy="20300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/>
            <a:srcRect l="12664" t="13867" r="63727" b="69531"/>
            <a:stretch>
              <a:fillRect/>
            </a:stretch>
          </p:blipFill>
          <p:spPr bwMode="auto">
            <a:xfrm>
              <a:off x="214282" y="2285992"/>
              <a:ext cx="3071834" cy="12144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 l="12664" t="63672" r="63727" b="6054"/>
            <a:stretch>
              <a:fillRect/>
            </a:stretch>
          </p:blipFill>
          <p:spPr bwMode="auto">
            <a:xfrm>
              <a:off x="214282" y="4572008"/>
              <a:ext cx="3071834" cy="22145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4"/>
            <a:srcRect l="12079" t="34375" r="59130" b="47070"/>
            <a:stretch>
              <a:fillRect/>
            </a:stretch>
          </p:blipFill>
          <p:spPr bwMode="auto">
            <a:xfrm>
              <a:off x="203002" y="3429000"/>
              <a:ext cx="3154552" cy="11430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3786182" y="785794"/>
            <a:ext cx="4786346" cy="557214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Start Date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：開課日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Course ID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：課程編號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Duration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：報名期間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Address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：上課地點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buNone/>
            </a:pP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Subscribe URL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連結網址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Subscribe Button Text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連結名稱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/>
          <a:srcRect l="57101" t="59570" r="32467" b="32617"/>
          <a:stretch>
            <a:fillRect/>
          </a:stretch>
        </p:blipFill>
        <p:spPr bwMode="auto">
          <a:xfrm>
            <a:off x="2571736" y="5857892"/>
            <a:ext cx="1357322" cy="571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4071934" y="5925941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連結網址為「</a:t>
            </a:r>
            <a:r>
              <a:rPr lang="en-US" altLang="zh-TW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hlinkClick r:id="rId6"/>
              </a:rPr>
              <a:t>http</a:t>
            </a:r>
            <a:r>
              <a:rPr lang="en-US" altLang="zh-TW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hlinkClick r:id="rId6"/>
              </a:rPr>
              <a:t>://minsi.tk/?</a:t>
            </a:r>
            <a:r>
              <a:rPr lang="en-US" altLang="zh-TW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hlinkClick r:id="rId6"/>
              </a:rPr>
              <a:t>page_id=2443</a:t>
            </a:r>
            <a:r>
              <a:rPr lang="zh-TW" altLang="en-US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」</a:t>
            </a:r>
            <a:endParaRPr lang="en-US" altLang="zh-TW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連結名稱為 「線上報名」</a:t>
            </a:r>
            <a:endParaRPr lang="zh-TW" altLang="en-US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課程分類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新增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00241"/>
            <a:ext cx="8229600" cy="785818"/>
          </a:xfrm>
        </p:spPr>
        <p:txBody>
          <a:bodyPr/>
          <a:lstStyle/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U-Course &gt; </a:t>
            </a:r>
            <a:r>
              <a:rPr lang="en-US" dirty="0" smtClean="0">
                <a:latin typeface="Adobe 繁黑體 Std B" pitchFamily="34" charset="-120"/>
                <a:ea typeface="Adobe 繁黑體 Std B" pitchFamily="34" charset="-120"/>
              </a:rPr>
              <a:t>U-Course Categories</a:t>
            </a:r>
          </a:p>
          <a:p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12628" t="18554" r="4465" b="27734"/>
          <a:stretch>
            <a:fillRect/>
          </a:stretch>
        </p:blipFill>
        <p:spPr bwMode="auto">
          <a:xfrm>
            <a:off x="357158" y="2714620"/>
            <a:ext cx="8433580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985718" y="3000372"/>
            <a:ext cx="10715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014747" y="3639000"/>
            <a:ext cx="10715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063580" y="3033204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輸入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名稱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必填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78094" y="3743270"/>
            <a:ext cx="342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輸入與名稱相同的代稱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必填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動作按鈕: 首頁 8">
            <a:hlinkClick r:id="rId3" action="ppaction://hlinksldjump" highlightClick="1"/>
          </p:cNvPr>
          <p:cNvSpPr/>
          <p:nvPr/>
        </p:nvSpPr>
        <p:spPr>
          <a:xfrm>
            <a:off x="2143108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名師教師新增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00240"/>
            <a:ext cx="8686800" cy="4525963"/>
          </a:xfrm>
        </p:spPr>
        <p:txBody>
          <a:bodyPr/>
          <a:lstStyle/>
          <a:p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U-Member &gt; </a:t>
            </a:r>
            <a:r>
              <a:rPr lang="en-US" b="1" dirty="0">
                <a:latin typeface="Adobe 繁黑體 Std B" pitchFamily="34" charset="-120"/>
                <a:ea typeface="Adobe 繁黑體 Std B" pitchFamily="34" charset="-120"/>
                <a:hlinkClick r:id="rId2"/>
              </a:rPr>
              <a:t>Add New </a:t>
            </a:r>
            <a:r>
              <a:rPr lang="en-US" b="1" dirty="0" smtClean="0">
                <a:latin typeface="Adobe 繁黑體 Std B" pitchFamily="34" charset="-120"/>
                <a:ea typeface="Adobe 繁黑體 Std B" pitchFamily="34" charset="-120"/>
                <a:hlinkClick r:id="rId2"/>
              </a:rPr>
              <a:t>Member</a:t>
            </a: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 特色圖片</a:t>
            </a:r>
            <a:endParaRPr lang="en-US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2628" t="12695" r="2269" b="19759"/>
          <a:stretch>
            <a:fillRect/>
          </a:stretch>
        </p:blipFill>
        <p:spPr bwMode="auto">
          <a:xfrm>
            <a:off x="571472" y="2643182"/>
            <a:ext cx="8004531" cy="357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500826" y="4814840"/>
            <a:ext cx="2143140" cy="15001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214942" y="500063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老師照片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7" name="動作按鈕: 首頁 6">
            <a:hlinkClick r:id="rId4" action="ppaction://hlinksldjump" highlightClick="1"/>
          </p:cNvPr>
          <p:cNvSpPr/>
          <p:nvPr/>
        </p:nvSpPr>
        <p:spPr>
          <a:xfrm>
            <a:off x="2143108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上傳檔案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728" t="46720" r="66861" b="9084"/>
          <a:stretch>
            <a:fillRect/>
          </a:stretch>
        </p:blipFill>
        <p:spPr bwMode="auto">
          <a:xfrm>
            <a:off x="5857884" y="2643182"/>
            <a:ext cx="3110104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-32" y="2000240"/>
            <a:ext cx="9144000" cy="4543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en-US" sz="3200" dirty="0" smtClean="0">
                <a:latin typeface="Adobe 繁黑體 Std B" pitchFamily="34" charset="-120"/>
                <a:ea typeface="Adobe 繁黑體 Std B" pitchFamily="34" charset="-120"/>
              </a:rPr>
              <a:t>WP-</a:t>
            </a:r>
            <a:r>
              <a:rPr lang="en-US" sz="3200" dirty="0" err="1" smtClean="0">
                <a:latin typeface="Adobe 繁黑體 Std B" pitchFamily="34" charset="-120"/>
                <a:ea typeface="Adobe 繁黑體 Std B" pitchFamily="34" charset="-120"/>
              </a:rPr>
              <a:t>Filebase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sz="3200" dirty="0" smtClean="0">
                <a:latin typeface="Adobe 繁黑體 Std B" pitchFamily="34" charset="-120"/>
                <a:ea typeface="Adobe 繁黑體 Std B" pitchFamily="34" charset="-120"/>
              </a:rPr>
              <a:t>WP-</a:t>
            </a:r>
            <a:r>
              <a:rPr lang="en-US" sz="3200" dirty="0" err="1" smtClean="0">
                <a:latin typeface="Adobe 繁黑體 Std B" pitchFamily="34" charset="-120"/>
                <a:ea typeface="Adobe 繁黑體 Std B" pitchFamily="34" charset="-120"/>
              </a:rPr>
              <a:t>Filebase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選擇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上傳分類編號</a:t>
            </a:r>
            <a:endParaRPr lang="en-US" sz="3200" dirty="0">
              <a:latin typeface="Adobe 繁黑體 Std B" pitchFamily="34" charset="-120"/>
              <a:ea typeface="Adobe 繁黑體 Std B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t="43945" r="88470" b="23828"/>
          <a:stretch>
            <a:fillRect/>
          </a:stretch>
        </p:blipFill>
        <p:spPr bwMode="auto">
          <a:xfrm>
            <a:off x="214282" y="2643182"/>
            <a:ext cx="1857388" cy="2918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 l="12628" t="38086" r="51135" b="34570"/>
          <a:stretch>
            <a:fillRect/>
          </a:stretch>
        </p:blipFill>
        <p:spPr bwMode="auto">
          <a:xfrm>
            <a:off x="2245957" y="2643182"/>
            <a:ext cx="3429024" cy="1454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 l="60981" t="52930" r="24195" b="14843"/>
          <a:stretch>
            <a:fillRect/>
          </a:stretch>
        </p:blipFill>
        <p:spPr bwMode="auto">
          <a:xfrm>
            <a:off x="2245957" y="5072074"/>
            <a:ext cx="1428760" cy="1746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 l="12664" t="52930" r="40191" b="29600"/>
          <a:stretch>
            <a:fillRect/>
          </a:stretch>
        </p:blipFill>
        <p:spPr bwMode="auto">
          <a:xfrm>
            <a:off x="2245957" y="4214818"/>
            <a:ext cx="3429024" cy="714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2888899" y="5500702"/>
            <a:ext cx="571504" cy="13573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578373" y="6072206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3.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選擇檔案分類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317395" y="3571876"/>
            <a:ext cx="3550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上傳檔案。</a:t>
            </a:r>
            <a:endParaRPr lang="en-US" altLang="zh-TW" sz="2000" b="1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marL="457200" indent="-457200"/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    注意：檔名須為數字或英文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46221" y="3143248"/>
            <a:ext cx="822340" cy="3644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2746023" y="4429132"/>
            <a:ext cx="3166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輸入標題及作者 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可略過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6" name="向右箭號 15"/>
          <p:cNvSpPr/>
          <p:nvPr/>
        </p:nvSpPr>
        <p:spPr>
          <a:xfrm rot="19632842">
            <a:off x="5016333" y="5374468"/>
            <a:ext cx="1000132" cy="50006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動作按鈕: 首頁 16">
            <a:hlinkClick r:id="rId6" action="ppaction://hlinksldjump" highlightClick="1"/>
          </p:cNvPr>
          <p:cNvSpPr/>
          <p:nvPr/>
        </p:nvSpPr>
        <p:spPr>
          <a:xfrm>
            <a:off x="2500298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檔案上傳分類新增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1000132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dirty="0" smtClean="0">
                <a:latin typeface="Adobe 繁黑體 Std B" pitchFamily="34" charset="-120"/>
                <a:ea typeface="Adobe 繁黑體 Std B" pitchFamily="34" charset="-120"/>
              </a:rPr>
              <a:t>WP-</a:t>
            </a:r>
            <a:r>
              <a:rPr lang="en-US" dirty="0" err="1" smtClean="0">
                <a:latin typeface="Adobe 繁黑體 Std B" pitchFamily="34" charset="-120"/>
                <a:ea typeface="Adobe 繁黑體 Std B" pitchFamily="34" charset="-120"/>
              </a:rPr>
              <a:t>Filebase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分類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新增分類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2628" t="12695" r="4465" b="13086"/>
          <a:stretch>
            <a:fillRect/>
          </a:stretch>
        </p:blipFill>
        <p:spPr bwMode="auto">
          <a:xfrm>
            <a:off x="571472" y="2652644"/>
            <a:ext cx="7929618" cy="3991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071670" y="2938396"/>
            <a:ext cx="785818" cy="7858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928926" y="3152710"/>
            <a:ext cx="5404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輸入分類名稱 及 </a:t>
            </a:r>
            <a:r>
              <a:rPr lang="en-US" altLang="zh-TW" sz="2000" b="1" dirty="0" err="1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CategoryFolder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(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必需為數字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73270" y="4433367"/>
            <a:ext cx="785818" cy="3624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928926" y="443859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輸入中文名稱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動作按鈕: 首頁 8">
            <a:hlinkClick r:id="rId3" action="ppaction://hlinksldjump" highlightClick="1"/>
          </p:cNvPr>
          <p:cNvSpPr/>
          <p:nvPr/>
        </p:nvSpPr>
        <p:spPr>
          <a:xfrm>
            <a:off x="1500166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857240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新增檔案下載頁面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2000240"/>
            <a:ext cx="8229600" cy="78581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頁面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新增頁面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buNone/>
            </a:pP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12628" t="18554" r="2269" b="16992"/>
          <a:stretch>
            <a:fillRect/>
          </a:stretch>
        </p:blipFill>
        <p:spPr bwMode="auto">
          <a:xfrm>
            <a:off x="714348" y="2571744"/>
            <a:ext cx="7715304" cy="3285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 l="12664" t="61719" r="73061" b="14843"/>
          <a:stretch>
            <a:fillRect/>
          </a:stretch>
        </p:blipFill>
        <p:spPr bwMode="auto">
          <a:xfrm>
            <a:off x="285720" y="4857760"/>
            <a:ext cx="1857388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714348" y="2857496"/>
            <a:ext cx="1214446" cy="2857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520062" y="5339438"/>
            <a:ext cx="1052334" cy="5184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068633" y="4149266"/>
            <a:ext cx="1052334" cy="5184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72804" y="5286388"/>
            <a:ext cx="1555989" cy="12858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2000232" y="278605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輸入頁面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56117" y="4876115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 選擇模板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000232" y="6000768"/>
            <a:ext cx="421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3.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 選擇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Sidebar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要出現在右側或左側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428992" y="3714752"/>
            <a:ext cx="296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4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 加入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【WP-</a:t>
            </a:r>
            <a:r>
              <a:rPr lang="en-US" altLang="zh-TW" sz="2000" b="1" dirty="0" err="1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Filebase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】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5" name="動作按鈕: 首頁 14">
            <a:hlinkClick r:id="rId4" action="ppaction://hlinksldjump" highlightClick="1"/>
          </p:cNvPr>
          <p:cNvSpPr/>
          <p:nvPr/>
        </p:nvSpPr>
        <p:spPr>
          <a:xfrm>
            <a:off x="1500166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0864" t="23438" r="47840" b="20898"/>
          <a:stretch>
            <a:fillRect/>
          </a:stretch>
        </p:blipFill>
        <p:spPr bwMode="auto">
          <a:xfrm>
            <a:off x="357158" y="1071546"/>
            <a:ext cx="4071966" cy="407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 l="20351" t="56836" r="20900" b="20703"/>
          <a:stretch>
            <a:fillRect/>
          </a:stretch>
        </p:blipFill>
        <p:spPr bwMode="auto">
          <a:xfrm>
            <a:off x="357158" y="4643446"/>
            <a:ext cx="7643866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2428860" y="1437111"/>
            <a:ext cx="642942" cy="3644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214678" y="1428736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5.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選擇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File list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3946" y="4223854"/>
            <a:ext cx="642942" cy="3644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428728" y="4214818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6. 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選擇 分類資料夾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1374" y="5486597"/>
            <a:ext cx="1017354" cy="3644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625820" y="5478222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7.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選擇 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Data-table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072330" y="5861351"/>
            <a:ext cx="1017354" cy="4966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/>
          <a:srcRect l="13177" t="58594" r="61018" b="33593"/>
          <a:stretch>
            <a:fillRect/>
          </a:stretch>
        </p:blipFill>
        <p:spPr bwMode="auto">
          <a:xfrm>
            <a:off x="5357818" y="3214686"/>
            <a:ext cx="3357586" cy="571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向下箭號 18"/>
          <p:cNvSpPr/>
          <p:nvPr/>
        </p:nvSpPr>
        <p:spPr>
          <a:xfrm rot="10800000">
            <a:off x="7286644" y="3929066"/>
            <a:ext cx="400722" cy="164642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一般功能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-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快速搜尋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318000" y="2189185"/>
            <a:ext cx="45402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" name="矩形 4">
            <a:hlinkClick r:id="rId2" action="ppaction://hlinksldjump"/>
          </p:cNvPr>
          <p:cNvSpPr/>
          <p:nvPr/>
        </p:nvSpPr>
        <p:spPr>
          <a:xfrm>
            <a:off x="500034" y="2143116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首頁內容變更</a:t>
            </a:r>
            <a:endParaRPr lang="zh-TW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6" name="矩形 5">
            <a:hlinkClick r:id="rId3" action="ppaction://hlinksldjump"/>
          </p:cNvPr>
          <p:cNvSpPr/>
          <p:nvPr/>
        </p:nvSpPr>
        <p:spPr>
          <a:xfrm>
            <a:off x="500034" y="2955916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頁面內容修改</a:t>
            </a:r>
            <a:endParaRPr lang="zh-TW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8" name="矩形 7">
            <a:hlinkClick r:id="rId4" action="ppaction://hlinksldjump"/>
          </p:cNvPr>
          <p:cNvSpPr/>
          <p:nvPr/>
        </p:nvSpPr>
        <p:spPr>
          <a:xfrm>
            <a:off x="500034" y="3786190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名師教師新增</a:t>
            </a:r>
            <a:endParaRPr lang="zh-TW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 8">
            <a:hlinkClick r:id="rId5" action="ppaction://hlinksldjump"/>
          </p:cNvPr>
          <p:cNvSpPr/>
          <p:nvPr/>
        </p:nvSpPr>
        <p:spPr>
          <a:xfrm>
            <a:off x="500034" y="4643446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檔案上傳</a:t>
            </a:r>
            <a:endParaRPr lang="zh-TW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矩形 9">
            <a:hlinkClick r:id="rId6" action="ppaction://hlinksldjump"/>
          </p:cNvPr>
          <p:cNvSpPr/>
          <p:nvPr/>
        </p:nvSpPr>
        <p:spPr>
          <a:xfrm>
            <a:off x="500034" y="5485274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會員轉為學員</a:t>
            </a:r>
            <a:endParaRPr lang="zh-TW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矩形 10">
            <a:hlinkClick r:id="rId7" action="ppaction://hlinksldjump"/>
          </p:cNvPr>
          <p:cNvSpPr/>
          <p:nvPr/>
        </p:nvSpPr>
        <p:spPr>
          <a:xfrm>
            <a:off x="4857752" y="2143116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名師快訊消息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矩形 11">
            <a:hlinkClick r:id="rId7" action="ppaction://hlinksldjump"/>
          </p:cNvPr>
          <p:cNvSpPr/>
          <p:nvPr/>
        </p:nvSpPr>
        <p:spPr>
          <a:xfrm>
            <a:off x="4857752" y="2955916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綜合新聞消息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3" name="矩形 12">
            <a:hlinkClick r:id="rId7" action="ppaction://hlinksldjump"/>
          </p:cNvPr>
          <p:cNvSpPr/>
          <p:nvPr/>
        </p:nvSpPr>
        <p:spPr>
          <a:xfrm>
            <a:off x="4857752" y="3786190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名師公告消息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矩形 13">
            <a:hlinkClick r:id="rId7" action="ppaction://hlinksldjump"/>
          </p:cNvPr>
          <p:cNvSpPr/>
          <p:nvPr/>
        </p:nvSpPr>
        <p:spPr>
          <a:xfrm>
            <a:off x="4857752" y="4643446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函授專區消息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5" name="矩形 14">
            <a:hlinkClick r:id="rId8" action="ppaction://hlinksldjump"/>
          </p:cNvPr>
          <p:cNvSpPr/>
          <p:nvPr/>
        </p:nvSpPr>
        <p:spPr>
          <a:xfrm>
            <a:off x="4857752" y="5485274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線上報名課程新增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動作按鈕: 首頁 16">
            <a:hlinkClick r:id="rId9" action="ppaction://hlinksldjump" highlightClick="1"/>
          </p:cNvPr>
          <p:cNvSpPr/>
          <p:nvPr/>
        </p:nvSpPr>
        <p:spPr>
          <a:xfrm>
            <a:off x="1071538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會員分類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2046309"/>
            <a:ext cx="8229600" cy="4525963"/>
          </a:xfrm>
        </p:spPr>
        <p:txBody>
          <a:bodyPr/>
          <a:lstStyle/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使用者 </a:t>
            </a: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全部帳號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2628" t="30274" r="1720" b="9179"/>
          <a:stretch>
            <a:fillRect/>
          </a:stretch>
        </p:blipFill>
        <p:spPr bwMode="auto">
          <a:xfrm>
            <a:off x="357158" y="2765006"/>
            <a:ext cx="8501090" cy="3378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向上箭號 4"/>
          <p:cNvSpPr/>
          <p:nvPr/>
        </p:nvSpPr>
        <p:spPr>
          <a:xfrm>
            <a:off x="1643042" y="3479386"/>
            <a:ext cx="357190" cy="85725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285852" y="455095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會員</a:t>
            </a:r>
            <a:endParaRPr lang="zh-TW" altLang="en-US" sz="36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7" name="向上箭號 6"/>
          <p:cNvSpPr/>
          <p:nvPr/>
        </p:nvSpPr>
        <p:spPr>
          <a:xfrm>
            <a:off x="2644528" y="3464870"/>
            <a:ext cx="357190" cy="1800465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643042" y="5408212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後台管理者</a:t>
            </a:r>
            <a:endParaRPr lang="zh-TW" altLang="en-US" sz="36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向上箭號 8"/>
          <p:cNvSpPr/>
          <p:nvPr/>
        </p:nvSpPr>
        <p:spPr>
          <a:xfrm>
            <a:off x="3500871" y="3464871"/>
            <a:ext cx="357190" cy="85725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143681" y="4536441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有回應或留言的會員</a:t>
            </a:r>
            <a:endParaRPr lang="zh-TW" altLang="en-US" sz="36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向上箭號 10"/>
          <p:cNvSpPr/>
          <p:nvPr/>
        </p:nvSpPr>
        <p:spPr>
          <a:xfrm rot="19006309">
            <a:off x="4745667" y="3271077"/>
            <a:ext cx="357190" cy="85725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5286380" y="362226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驗證</a:t>
            </a:r>
            <a:r>
              <a:rPr lang="zh-TW" altLang="en-US" sz="36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信尚未啟用</a:t>
            </a:r>
            <a:endParaRPr lang="zh-TW" altLang="en-US" sz="36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3" name="動作按鈕: 首頁 12">
            <a:hlinkClick r:id="rId3" action="ppaction://hlinksldjump" highlightClick="1"/>
          </p:cNvPr>
          <p:cNvSpPr/>
          <p:nvPr/>
        </p:nvSpPr>
        <p:spPr>
          <a:xfrm>
            <a:off x="2571736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手動審核會員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900106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使用者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未經確認的郵箱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2628" t="31250" r="37408" b="54101"/>
          <a:stretch>
            <a:fillRect/>
          </a:stretch>
        </p:blipFill>
        <p:spPr bwMode="auto">
          <a:xfrm>
            <a:off x="428596" y="2500306"/>
            <a:ext cx="7801030" cy="1285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12664" t="22656" r="2232" b="25586"/>
          <a:stretch>
            <a:fillRect/>
          </a:stretch>
        </p:blipFill>
        <p:spPr bwMode="auto">
          <a:xfrm>
            <a:off x="785786" y="3857628"/>
            <a:ext cx="7500990" cy="2564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072198" y="3000372"/>
            <a:ext cx="1928826" cy="3644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643042" y="5151887"/>
            <a:ext cx="642942" cy="3644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500298" y="514351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選擇確認電子郵件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向右箭號 9"/>
          <p:cNvSpPr/>
          <p:nvPr/>
        </p:nvSpPr>
        <p:spPr>
          <a:xfrm rot="6305704">
            <a:off x="3847598" y="4448410"/>
            <a:ext cx="500066" cy="21431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857620" y="3857628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注意：假的帳號會確認失敗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動作按鈕: 首頁 11">
            <a:hlinkClick r:id="rId4" action="ppaction://hlinksldjump" highlightClick="1"/>
          </p:cNvPr>
          <p:cNvSpPr/>
          <p:nvPr/>
        </p:nvSpPr>
        <p:spPr>
          <a:xfrm>
            <a:off x="2000232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將一般會員設定為進階學員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2214554"/>
            <a:ext cx="8229600" cy="2328866"/>
          </a:xfrm>
        </p:spPr>
        <p:txBody>
          <a:bodyPr/>
          <a:lstStyle/>
          <a:p>
            <a:r>
              <a:rPr lang="en-US" dirty="0" smtClean="0">
                <a:latin typeface="Adobe 繁黑體 Std B" pitchFamily="34" charset="-120"/>
                <a:ea typeface="Adobe 繁黑體 Std B" pitchFamily="34" charset="-120"/>
              </a:rPr>
              <a:t>Membership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All </a:t>
            </a:r>
            <a:r>
              <a:rPr lang="en-US" dirty="0" smtClean="0">
                <a:latin typeface="Adobe 繁黑體 Std B" pitchFamily="34" charset="-120"/>
                <a:ea typeface="Adobe 繁黑體 Std B" pitchFamily="34" charset="-120"/>
              </a:rPr>
              <a:t>Members </a:t>
            </a: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目前有兩種會員權限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b="1" dirty="0" err="1">
                <a:latin typeface="Adobe 繁黑體 Std B" pitchFamily="34" charset="-120"/>
                <a:ea typeface="Adobe 繁黑體 Std B" pitchFamily="34" charset="-120"/>
                <a:hlinkClick r:id="rId2" tooltip="Edit GuessNoIn"/>
              </a:rPr>
              <a:t>Registe</a:t>
            </a:r>
            <a:r>
              <a:rPr lang="en-US" b="1" dirty="0">
                <a:latin typeface="Adobe 繁黑體 Std B" pitchFamily="34" charset="-120"/>
                <a:ea typeface="Adobe 繁黑體 Std B" pitchFamily="34" charset="-120"/>
                <a:hlinkClick r:id="rId2" tooltip="Edit GuessNoIn"/>
              </a:rPr>
              <a:t> User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  <a:hlinkClick r:id="rId2" tooltip="Edit GuessNoIn"/>
              </a:rPr>
              <a:t> 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一般會員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en-US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b="1" dirty="0" err="1">
                <a:latin typeface="Adobe 繁黑體 Std B" pitchFamily="34" charset="-120"/>
                <a:ea typeface="Adobe 繁黑體 Std B" pitchFamily="34" charset="-120"/>
                <a:hlinkClick r:id="rId2" tooltip="Edit GuessNoIn"/>
              </a:rPr>
              <a:t>StudentMember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  <a:hlinkClick r:id="rId2" tooltip="Edit GuessNoIn"/>
              </a:rPr>
              <a:t> 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進階</a:t>
            </a: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學員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en-US" b="1" dirty="0"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動作按鈕: 首頁 11">
            <a:hlinkClick r:id="rId3" action="ppaction://hlinksldjump" highlightClick="1"/>
          </p:cNvPr>
          <p:cNvSpPr/>
          <p:nvPr/>
        </p:nvSpPr>
        <p:spPr>
          <a:xfrm>
            <a:off x="571472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 l="12628" t="52734" r="3916" b="19922"/>
          <a:stretch>
            <a:fillRect/>
          </a:stretch>
        </p:blipFill>
        <p:spPr bwMode="auto">
          <a:xfrm>
            <a:off x="214282" y="4572008"/>
            <a:ext cx="8858312" cy="1631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2628" t="31250" r="2818" b="6250"/>
          <a:stretch>
            <a:fillRect/>
          </a:stretch>
        </p:blipFill>
        <p:spPr bwMode="auto">
          <a:xfrm>
            <a:off x="357158" y="214290"/>
            <a:ext cx="8429684" cy="3503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643438" y="2214554"/>
            <a:ext cx="1143008" cy="3644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72000" y="1785926"/>
            <a:ext cx="3597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選擇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【Drop】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移除會員身分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13177" t="30273" r="24780" b="33594"/>
          <a:stretch>
            <a:fillRect/>
          </a:stretch>
        </p:blipFill>
        <p:spPr bwMode="auto">
          <a:xfrm>
            <a:off x="357158" y="3929066"/>
            <a:ext cx="8429684" cy="2760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7715272" y="6143644"/>
            <a:ext cx="8887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357686" y="592933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確認移除會員身分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8596" y="5715016"/>
            <a:ext cx="2857520" cy="5000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2079" t="24414" r="3916" b="13086"/>
          <a:stretch>
            <a:fillRect/>
          </a:stretch>
        </p:blipFill>
        <p:spPr bwMode="auto">
          <a:xfrm>
            <a:off x="142844" y="214290"/>
            <a:ext cx="8880636" cy="3714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5683637" y="2285992"/>
            <a:ext cx="960065" cy="3644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429256" y="1857364"/>
            <a:ext cx="3494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3.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選擇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【Add】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加入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學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員身分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 l="12628" t="30273" r="25878" b="29687"/>
          <a:stretch>
            <a:fillRect/>
          </a:stretch>
        </p:blipFill>
        <p:spPr bwMode="auto">
          <a:xfrm>
            <a:off x="214282" y="4071942"/>
            <a:ext cx="6786610" cy="2484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6143636" y="5786454"/>
            <a:ext cx="888770" cy="428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000364" y="560065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4.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確認加入學員身分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4424" y="5526330"/>
            <a:ext cx="1817246" cy="10459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設定限制觀看的連結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457200" y="1903433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dobe 繁黑體 Std B" pitchFamily="34" charset="-120"/>
                <a:ea typeface="Adobe 繁黑體 Std B" pitchFamily="34" charset="-120"/>
              </a:rPr>
              <a:t>Membership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dirty="0">
                <a:latin typeface="Adobe 繁黑體 Std B" pitchFamily="34" charset="-120"/>
                <a:ea typeface="Adobe 繁黑體 Std B" pitchFamily="34" charset="-120"/>
              </a:rPr>
              <a:t>URL </a:t>
            </a:r>
            <a:r>
              <a:rPr lang="en-US" dirty="0" smtClean="0">
                <a:latin typeface="Adobe 繁黑體 Std B" pitchFamily="34" charset="-120"/>
                <a:ea typeface="Adobe 繁黑體 Std B" pitchFamily="34" charset="-120"/>
              </a:rPr>
              <a:t>Groups</a:t>
            </a: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目前有兩種會員權限 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b="1" dirty="0" err="1">
                <a:latin typeface="Adobe 繁黑體 Std B" pitchFamily="34" charset="-120"/>
                <a:ea typeface="Adobe 繁黑體 Std B" pitchFamily="34" charset="-120"/>
                <a:hlinkClick r:id="rId2" tooltip="Edit GuessNoIn"/>
              </a:rPr>
              <a:t>GuessNoIn</a:t>
            </a:r>
            <a:r>
              <a:rPr lang="en-US" dirty="0">
                <a:latin typeface="Adobe 繁黑體 Std B" pitchFamily="34" charset="-120"/>
                <a:ea typeface="Adobe 繁黑體 Std B" pitchFamily="34" charset="-120"/>
              </a:rPr>
              <a:t> 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訪客無法進入的頁面連結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en-US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b="1" dirty="0" err="1">
                <a:latin typeface="Adobe 繁黑體 Std B" pitchFamily="34" charset="-120"/>
                <a:ea typeface="Adobe 繁黑體 Std B" pitchFamily="34" charset="-120"/>
                <a:hlinkClick r:id="rId3" tooltip="Edit MemberNoIn"/>
              </a:rPr>
              <a:t>MemberNoIn</a:t>
            </a:r>
            <a:r>
              <a:rPr lang="en-US" dirty="0">
                <a:latin typeface="Adobe 繁黑體 Std B" pitchFamily="34" charset="-120"/>
                <a:ea typeface="Adobe 繁黑體 Std B" pitchFamily="34" charset="-120"/>
              </a:rPr>
              <a:t> 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會員無法進入的頁面連結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en-US" b="1" dirty="0"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 l="12628" t="18554" r="6112" b="17512"/>
          <a:stretch>
            <a:fillRect/>
          </a:stretch>
        </p:blipFill>
        <p:spPr bwMode="auto">
          <a:xfrm>
            <a:off x="3357554" y="4210486"/>
            <a:ext cx="5500726" cy="2433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429124" y="4929198"/>
            <a:ext cx="4357718" cy="16430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/>
          <a:srcRect l="12628" t="48828" r="66508" b="18945"/>
          <a:stretch>
            <a:fillRect/>
          </a:stretch>
        </p:blipFill>
        <p:spPr bwMode="auto">
          <a:xfrm>
            <a:off x="428596" y="4214818"/>
            <a:ext cx="2714644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5857884" y="521495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貼上要限制觀看的連結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8" name="動作按鈕: 首頁 7">
            <a:hlinkClick r:id="rId6" action="ppaction://hlinksldjump" highlightClick="1"/>
          </p:cNvPr>
          <p:cNvSpPr/>
          <p:nvPr/>
        </p:nvSpPr>
        <p:spPr>
          <a:xfrm>
            <a:off x="785786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報名表內容編輯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928802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聯絡表單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線上報名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編輯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3726" t="31250" r="43997" b="6250"/>
          <a:stretch>
            <a:fillRect/>
          </a:stretch>
        </p:blipFill>
        <p:spPr bwMode="auto">
          <a:xfrm>
            <a:off x="357158" y="2500306"/>
            <a:ext cx="4857784" cy="4037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643042" y="5500702"/>
            <a:ext cx="2428892" cy="3643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555956" y="4920130"/>
            <a:ext cx="2428892" cy="3643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281670" y="6153844"/>
            <a:ext cx="1718826" cy="3643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500694" y="3000372"/>
            <a:ext cx="2807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引號內為可修改項目</a:t>
            </a:r>
            <a:endParaRPr lang="en-US" altLang="zh-TW" sz="2000" b="1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2000" b="1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加入 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“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項目名稱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”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即可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 l="12628" t="67383" r="47135" b="6250"/>
          <a:stretch>
            <a:fillRect/>
          </a:stretch>
        </p:blipFill>
        <p:spPr bwMode="auto">
          <a:xfrm>
            <a:off x="4857752" y="5000636"/>
            <a:ext cx="4071967" cy="1500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向右箭號 11"/>
          <p:cNvSpPr/>
          <p:nvPr/>
        </p:nvSpPr>
        <p:spPr>
          <a:xfrm>
            <a:off x="4286248" y="5643578"/>
            <a:ext cx="714380" cy="2143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000760" y="5500702"/>
            <a:ext cx="2946563" cy="4420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動作按鈕: 首頁 13">
            <a:hlinkClick r:id="rId4" action="ppaction://hlinksldjump" highlightClick="1"/>
          </p:cNvPr>
          <p:cNvSpPr/>
          <p:nvPr/>
        </p:nvSpPr>
        <p:spPr>
          <a:xfrm>
            <a:off x="1500166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新增表單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/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新增報名表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928802"/>
            <a:ext cx="8229600" cy="685792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聯絡表單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建立新的聯絡表單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12628" t="25390" r="2818" b="60348"/>
          <a:stretch>
            <a:fillRect/>
          </a:stretch>
        </p:blipFill>
        <p:spPr bwMode="auto">
          <a:xfrm>
            <a:off x="500034" y="2571744"/>
            <a:ext cx="8286808" cy="785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 l="13214" t="12890" r="2781" b="16797"/>
          <a:stretch>
            <a:fillRect/>
          </a:stretch>
        </p:blipFill>
        <p:spPr bwMode="auto">
          <a:xfrm>
            <a:off x="428596" y="3420596"/>
            <a:ext cx="7000924" cy="3294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 l="55491" t="13867" r="34077" b="31445"/>
          <a:stretch>
            <a:fillRect/>
          </a:stretch>
        </p:blipFill>
        <p:spPr bwMode="auto">
          <a:xfrm>
            <a:off x="7586437" y="3429000"/>
            <a:ext cx="1139181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571472" y="2714620"/>
            <a:ext cx="2428892" cy="3643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214678" y="2643182"/>
            <a:ext cx="198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輸入表單名稱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14332" y="3546468"/>
            <a:ext cx="1043675" cy="4540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034026" y="5685045"/>
            <a:ext cx="1395230" cy="4540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108082" y="6193045"/>
            <a:ext cx="2249999" cy="4540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572396" y="4055601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選擇欄位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000496" y="5277984"/>
            <a:ext cx="2757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3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複製代碼後貼到左邊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1472" y="3563472"/>
            <a:ext cx="920540" cy="357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2285984" y="6278116"/>
            <a:ext cx="2757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4.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複製代碼後貼到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下方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6" name="動作按鈕: 首頁 15">
            <a:hlinkClick r:id="rId5" action="ppaction://hlinksldjump" highlightClick="1"/>
          </p:cNvPr>
          <p:cNvSpPr/>
          <p:nvPr/>
        </p:nvSpPr>
        <p:spPr>
          <a:xfrm>
            <a:off x="1000100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6143636" y="1928802"/>
            <a:ext cx="2643206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zh-TW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繁黑體 Std B" pitchFamily="34" charset="-120"/>
                <a:ea typeface="Adobe 繁黑體 Std B" pitchFamily="34" charset="-120"/>
                <a:cs typeface="+mn-cs"/>
              </a:rPr>
              <a:t>此功能建議會使用基本網頁語法的人編輯</a:t>
            </a:r>
            <a:endParaRPr kumimoji="0" lang="zh-TW" alt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55454" t="38086" r="2818" b="11132"/>
          <a:stretch>
            <a:fillRect/>
          </a:stretch>
        </p:blipFill>
        <p:spPr bwMode="auto">
          <a:xfrm>
            <a:off x="357158" y="214290"/>
            <a:ext cx="5429288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85720" y="857232"/>
            <a:ext cx="1428760" cy="4540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857356" y="928670"/>
            <a:ext cx="962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5.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儲存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 l="12628" t="18555" r="2269" b="42382"/>
          <a:stretch>
            <a:fillRect/>
          </a:stretch>
        </p:blipFill>
        <p:spPr bwMode="auto">
          <a:xfrm>
            <a:off x="285720" y="1643050"/>
            <a:ext cx="8358278" cy="2156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60672" y="2958429"/>
            <a:ext cx="3425510" cy="4540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929058" y="3000372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6.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複製代碼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 l="12664" t="17773" r="23646" b="34375"/>
          <a:stretch>
            <a:fillRect/>
          </a:stretch>
        </p:blipFill>
        <p:spPr bwMode="auto">
          <a:xfrm>
            <a:off x="214282" y="3857628"/>
            <a:ext cx="6215106" cy="2625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2643174" y="5072074"/>
            <a:ext cx="3135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7.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新增頁面 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貼上 </a:t>
            </a:r>
            <a:r>
              <a:rPr lang="en-US" altLang="zh-TW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發表</a:t>
            </a:r>
            <a:endParaRPr lang="zh-TW" altLang="en-US" sz="2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6100" y="4903343"/>
            <a:ext cx="1489884" cy="2401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討論區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回覆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28802"/>
            <a:ext cx="86868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登入管理員身分後直接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於下方留言回覆即可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5490" t="27344" r="29722" b="6250"/>
          <a:stretch>
            <a:fillRect/>
          </a:stretch>
        </p:blipFill>
        <p:spPr bwMode="auto">
          <a:xfrm>
            <a:off x="1285852" y="2522100"/>
            <a:ext cx="6786610" cy="3910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動作按鈕: 首頁 4">
            <a:hlinkClick r:id="rId3" action="ppaction://hlinksldjump" highlightClick="1"/>
          </p:cNvPr>
          <p:cNvSpPr/>
          <p:nvPr/>
        </p:nvSpPr>
        <p:spPr>
          <a:xfrm>
            <a:off x="2071670" y="1000108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一般功能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-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快速搜尋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318000" y="2189185"/>
            <a:ext cx="45402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" name="矩形 4">
            <a:hlinkClick r:id="rId2" action="ppaction://hlinksldjump"/>
          </p:cNvPr>
          <p:cNvSpPr/>
          <p:nvPr/>
        </p:nvSpPr>
        <p:spPr>
          <a:xfrm>
            <a:off x="500034" y="2143116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文章回應回覆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6" name="矩形 5">
            <a:hlinkClick r:id="rId3" action="ppaction://hlinksldjump"/>
          </p:cNvPr>
          <p:cNvSpPr/>
          <p:nvPr/>
        </p:nvSpPr>
        <p:spPr>
          <a:xfrm>
            <a:off x="500034" y="2955916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討論區回覆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8" name="矩形 7">
            <a:hlinkClick r:id="rId4" action="ppaction://hlinksldjump"/>
          </p:cNvPr>
          <p:cNvSpPr/>
          <p:nvPr/>
        </p:nvSpPr>
        <p:spPr>
          <a:xfrm>
            <a:off x="500034" y="3786190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網站流量查看</a:t>
            </a:r>
            <a:endParaRPr lang="zh-TW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 8">
            <a:hlinkClick r:id="rId5" action="ppaction://hlinksldjump"/>
          </p:cNvPr>
          <p:cNvSpPr/>
          <p:nvPr/>
        </p:nvSpPr>
        <p:spPr>
          <a:xfrm>
            <a:off x="500034" y="4643446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加入最愛名稱顯示</a:t>
            </a:r>
            <a:endParaRPr lang="zh-TW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矩形 9">
            <a:hlinkClick r:id="rId6" action="ppaction://hlinksldjump"/>
          </p:cNvPr>
          <p:cNvSpPr/>
          <p:nvPr/>
        </p:nvSpPr>
        <p:spPr>
          <a:xfrm>
            <a:off x="500034" y="5485274"/>
            <a:ext cx="4071966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課程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報名表編輯</a:t>
            </a:r>
            <a:endParaRPr lang="zh-TW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矩形 10">
            <a:hlinkClick r:id="rId7" action="ppaction://hlinksldjump"/>
          </p:cNvPr>
          <p:cNvSpPr/>
          <p:nvPr/>
        </p:nvSpPr>
        <p:spPr>
          <a:xfrm>
            <a:off x="4857752" y="2143116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手動驗證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會員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矩形 11">
            <a:hlinkClick r:id="rId8" action="ppaction://hlinksldjump"/>
          </p:cNvPr>
          <p:cNvSpPr/>
          <p:nvPr/>
        </p:nvSpPr>
        <p:spPr>
          <a:xfrm>
            <a:off x="4857752" y="2955916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3" name="矩形 12">
            <a:hlinkClick r:id="rId8" action="ppaction://hlinksldjump"/>
          </p:cNvPr>
          <p:cNvSpPr/>
          <p:nvPr/>
        </p:nvSpPr>
        <p:spPr>
          <a:xfrm>
            <a:off x="4857752" y="3786190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矩形 13">
            <a:hlinkClick r:id="rId8" action="ppaction://hlinksldjump"/>
          </p:cNvPr>
          <p:cNvSpPr/>
          <p:nvPr/>
        </p:nvSpPr>
        <p:spPr>
          <a:xfrm>
            <a:off x="4857752" y="4643446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5" name="矩形 14">
            <a:hlinkClick r:id="rId8" action="ppaction://hlinksldjump"/>
          </p:cNvPr>
          <p:cNvSpPr/>
          <p:nvPr/>
        </p:nvSpPr>
        <p:spPr>
          <a:xfrm>
            <a:off x="4857752" y="5485274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動作按鈕: 首頁 17">
            <a:hlinkClick r:id="rId9" action="ppaction://hlinksldjump" highlightClick="1"/>
          </p:cNvPr>
          <p:cNvSpPr/>
          <p:nvPr/>
        </p:nvSpPr>
        <p:spPr>
          <a:xfrm>
            <a:off x="1071538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文章下方回應的回覆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12628" t="32226" r="6661" b="15039"/>
          <a:stretch>
            <a:fillRect/>
          </a:stretch>
        </p:blipFill>
        <p:spPr bwMode="auto">
          <a:xfrm>
            <a:off x="571472" y="2643182"/>
            <a:ext cx="8167746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457200" y="1974871"/>
            <a:ext cx="86868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迴響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回覆 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43174" y="4000504"/>
            <a:ext cx="2143140" cy="357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首頁 6">
            <a:hlinkClick r:id="rId3" action="ppaction://hlinksldjump" highlightClick="1"/>
          </p:cNvPr>
          <p:cNvSpPr/>
          <p:nvPr/>
        </p:nvSpPr>
        <p:spPr>
          <a:xfrm>
            <a:off x="1214414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78580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網站流量分析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28829"/>
            <a:ext cx="8229600" cy="685792"/>
          </a:xfrm>
        </p:spPr>
        <p:txBody>
          <a:bodyPr/>
          <a:lstStyle/>
          <a:p>
            <a:r>
              <a:rPr lang="en-US" altLang="zh-TW" dirty="0" err="1" smtClean="0">
                <a:latin typeface="Adobe 繁黑體 Std B" pitchFamily="34" charset="-120"/>
                <a:ea typeface="Adobe 繁黑體 Std B" pitchFamily="34" charset="-120"/>
              </a:rPr>
              <a:t>StarPress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2628" t="31250" r="1171" b="6250"/>
          <a:stretch>
            <a:fillRect/>
          </a:stretch>
        </p:blipFill>
        <p:spPr bwMode="auto">
          <a:xfrm>
            <a:off x="428596" y="2714620"/>
            <a:ext cx="8236623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動作按鈕: 首頁 4">
            <a:hlinkClick r:id="rId3" action="ppaction://hlinksldjump" highlightClick="1"/>
          </p:cNvPr>
          <p:cNvSpPr/>
          <p:nvPr/>
        </p:nvSpPr>
        <p:spPr>
          <a:xfrm>
            <a:off x="2000232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進階功能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-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快速搜尋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動作按鈕: 首頁 3">
            <a:hlinkClick r:id="rId2" action="ppaction://hlinksldjump" highlightClick="1"/>
          </p:cNvPr>
          <p:cNvSpPr/>
          <p:nvPr/>
        </p:nvSpPr>
        <p:spPr>
          <a:xfrm>
            <a:off x="1071538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hlinkClick r:id="rId3" action="ppaction://hlinksldjump"/>
          </p:cNvPr>
          <p:cNvSpPr/>
          <p:nvPr/>
        </p:nvSpPr>
        <p:spPr>
          <a:xfrm>
            <a:off x="500034" y="2301420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新增頁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面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6" name="矩形 5">
            <a:hlinkClick r:id="rId4" action="ppaction://hlinksldjump"/>
          </p:cNvPr>
          <p:cNvSpPr/>
          <p:nvPr/>
        </p:nvSpPr>
        <p:spPr>
          <a:xfrm>
            <a:off x="500034" y="3114220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新增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選單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7" name="矩形 6">
            <a:hlinkClick r:id="rId5" action="ppaction://hlinksldjump"/>
          </p:cNvPr>
          <p:cNvSpPr/>
          <p:nvPr/>
        </p:nvSpPr>
        <p:spPr>
          <a:xfrm>
            <a:off x="500034" y="3944494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消息分類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新增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8" name="矩形 7">
            <a:hlinkClick r:id="rId6" action="ppaction://hlinksldjump"/>
          </p:cNvPr>
          <p:cNvSpPr/>
          <p:nvPr/>
        </p:nvSpPr>
        <p:spPr>
          <a:xfrm>
            <a:off x="500034" y="4801750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檔案上傳分類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新增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 8">
            <a:hlinkClick r:id="rId7" action="ppaction://hlinksldjump"/>
          </p:cNvPr>
          <p:cNvSpPr/>
          <p:nvPr/>
        </p:nvSpPr>
        <p:spPr>
          <a:xfrm>
            <a:off x="500034" y="5643578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頁面觀看權限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設定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矩形 9">
            <a:hlinkClick r:id="rId8" action="ppaction://hlinksldjump"/>
          </p:cNvPr>
          <p:cNvSpPr/>
          <p:nvPr/>
        </p:nvSpPr>
        <p:spPr>
          <a:xfrm>
            <a:off x="4607339" y="2286430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課程分類新增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矩形 10">
            <a:hlinkClick r:id="rId9" action="ppaction://hlinksldjump"/>
          </p:cNvPr>
          <p:cNvSpPr/>
          <p:nvPr/>
        </p:nvSpPr>
        <p:spPr>
          <a:xfrm>
            <a:off x="4607339" y="3099230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表單新增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/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新增報名表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矩形 11">
            <a:hlinkClick r:id="rId10" action="ppaction://hlinksldjump"/>
          </p:cNvPr>
          <p:cNvSpPr/>
          <p:nvPr/>
        </p:nvSpPr>
        <p:spPr>
          <a:xfrm>
            <a:off x="4607339" y="3929504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3" name="矩形 12">
            <a:hlinkClick r:id="rId10" action="ppaction://hlinksldjump"/>
          </p:cNvPr>
          <p:cNvSpPr/>
          <p:nvPr/>
        </p:nvSpPr>
        <p:spPr>
          <a:xfrm>
            <a:off x="4607339" y="4786760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4" name="矩形 13">
            <a:hlinkClick r:id="rId10" action="ppaction://hlinksldjump"/>
          </p:cNvPr>
          <p:cNvSpPr/>
          <p:nvPr/>
        </p:nvSpPr>
        <p:spPr>
          <a:xfrm>
            <a:off x="4607339" y="5628588"/>
            <a:ext cx="3786214" cy="7143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57240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加入最愛顯示名稱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2332037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設定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 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一般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2728" t="30936" r="41126" b="45388"/>
          <a:stretch>
            <a:fillRect/>
          </a:stretch>
        </p:blipFill>
        <p:spPr bwMode="auto">
          <a:xfrm>
            <a:off x="857224" y="3214686"/>
            <a:ext cx="7677204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動作按鈕: 首頁 6">
            <a:hlinkClick r:id="rId3" action="ppaction://hlinksldjump" highlightClick="1"/>
          </p:cNvPr>
          <p:cNvSpPr/>
          <p:nvPr/>
        </p:nvSpPr>
        <p:spPr>
          <a:xfrm>
            <a:off x="1357290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857240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首頁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內容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變更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757230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頁面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首頁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 t="8203" r="24231" b="5859"/>
          <a:stretch>
            <a:fillRect/>
          </a:stretch>
        </p:blipFill>
        <p:spPr bwMode="auto">
          <a:xfrm>
            <a:off x="571472" y="2714620"/>
            <a:ext cx="5786478" cy="3689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3726" t="26367" r="25329" b="27734"/>
          <a:stretch>
            <a:fillRect/>
          </a:stretch>
        </p:blipFill>
        <p:spPr bwMode="auto">
          <a:xfrm>
            <a:off x="3286116" y="3571876"/>
            <a:ext cx="5572164" cy="2359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向右箭號 7"/>
          <p:cNvSpPr/>
          <p:nvPr/>
        </p:nvSpPr>
        <p:spPr>
          <a:xfrm rot="19996656">
            <a:off x="2558882" y="5174739"/>
            <a:ext cx="1143008" cy="2143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428992" y="4429132"/>
            <a:ext cx="1500198" cy="357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714744" y="4857760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此框框出現代表可進入編輯狀態</a:t>
            </a:r>
            <a:endParaRPr lang="en-US" altLang="zh-TW" sz="2000" b="1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動作按鈕: 首頁 10">
            <a:hlinkClick r:id="rId4" action="ppaction://hlinksldjump" highlightClick="1"/>
          </p:cNvPr>
          <p:cNvSpPr/>
          <p:nvPr/>
        </p:nvSpPr>
        <p:spPr>
          <a:xfrm>
            <a:off x="1928794" y="1071546"/>
            <a:ext cx="571504" cy="571504"/>
          </a:xfrm>
          <a:prstGeom prst="actionButtonHom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3177" t="40430" r="25878" b="11718"/>
          <a:stretch>
            <a:fillRect/>
          </a:stretch>
        </p:blipFill>
        <p:spPr bwMode="auto">
          <a:xfrm>
            <a:off x="642910" y="3071810"/>
            <a:ext cx="7929586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1647" t="39062" r="3367" b="19922"/>
          <a:stretch>
            <a:fillRect/>
          </a:stretch>
        </p:blipFill>
        <p:spPr bwMode="auto">
          <a:xfrm>
            <a:off x="642910" y="857232"/>
            <a:ext cx="7944930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 l="14861" t="49023" r="24744" b="11914"/>
          <a:stretch>
            <a:fillRect/>
          </a:stretch>
        </p:blipFill>
        <p:spPr bwMode="auto">
          <a:xfrm>
            <a:off x="642910" y="3500438"/>
            <a:ext cx="8072494" cy="2935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31250" r="2269" b="16992"/>
          <a:stretch>
            <a:fillRect/>
          </a:stretch>
        </p:blipFill>
        <p:spPr bwMode="auto">
          <a:xfrm>
            <a:off x="642909" y="928670"/>
            <a:ext cx="7917468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831</Words>
  <Application>Microsoft Office PowerPoint</Application>
  <PresentationFormat>如螢幕大小 (4:3)</PresentationFormat>
  <Paragraphs>179</Paragraphs>
  <Slides>41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Office 佈景主題</vt:lpstr>
      <vt:lpstr>名師網站後台操作說明</vt:lpstr>
      <vt:lpstr>左側功能-快速搜尋</vt:lpstr>
      <vt:lpstr>一般功能-快速搜尋</vt:lpstr>
      <vt:lpstr>一般功能-快速搜尋</vt:lpstr>
      <vt:lpstr>進階功能-快速搜尋</vt:lpstr>
      <vt:lpstr>加入最愛顯示名稱</vt:lpstr>
      <vt:lpstr>首頁內容變更</vt:lpstr>
      <vt:lpstr>投影片 8</vt:lpstr>
      <vt:lpstr>投影片 9</vt:lpstr>
      <vt:lpstr>投影片 10</vt:lpstr>
      <vt:lpstr>頁面內容修改</vt:lpstr>
      <vt:lpstr>投影片 12</vt:lpstr>
      <vt:lpstr>投影片 13</vt:lpstr>
      <vt:lpstr>頁面新增</vt:lpstr>
      <vt:lpstr>投影片 15</vt:lpstr>
      <vt:lpstr>將【頁面】新增至選單</vt:lpstr>
      <vt:lpstr>將【連結】新增至選單</vt:lpstr>
      <vt:lpstr>公告訊息新增</vt:lpstr>
      <vt:lpstr>公告訊息分類新增</vt:lpstr>
      <vt:lpstr>公告訊息分類的頁面網址</vt:lpstr>
      <vt:lpstr>線上試閱影片新增</vt:lpstr>
      <vt:lpstr>線上報名課程新增</vt:lpstr>
      <vt:lpstr>投影片 23</vt:lpstr>
      <vt:lpstr>課程分類新增</vt:lpstr>
      <vt:lpstr>名師教師新增</vt:lpstr>
      <vt:lpstr>上傳檔案</vt:lpstr>
      <vt:lpstr>檔案上傳分類新增</vt:lpstr>
      <vt:lpstr>新增檔案下載頁面</vt:lpstr>
      <vt:lpstr>投影片 29</vt:lpstr>
      <vt:lpstr>會員分類</vt:lpstr>
      <vt:lpstr>手動審核會員</vt:lpstr>
      <vt:lpstr>將一般會員設定為進階學員</vt:lpstr>
      <vt:lpstr>投影片 33</vt:lpstr>
      <vt:lpstr>投影片 34</vt:lpstr>
      <vt:lpstr>設定限制觀看的連結</vt:lpstr>
      <vt:lpstr>報名表內容編輯</vt:lpstr>
      <vt:lpstr>新增表單/新增報名表</vt:lpstr>
      <vt:lpstr>投影片 38</vt:lpstr>
      <vt:lpstr>討論區回覆</vt:lpstr>
      <vt:lpstr>文章下方回應的回覆</vt:lpstr>
      <vt:lpstr>網站流量分析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名師操作訓練</dc:title>
  <dc:creator>admin</dc:creator>
  <cp:lastModifiedBy>admin</cp:lastModifiedBy>
  <cp:revision>147</cp:revision>
  <dcterms:created xsi:type="dcterms:W3CDTF">2014-12-17T08:45:12Z</dcterms:created>
  <dcterms:modified xsi:type="dcterms:W3CDTF">2014-12-25T08:24:28Z</dcterms:modified>
</cp:coreProperties>
</file>