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3" r:id="rId2"/>
    <p:sldId id="257" r:id="rId3"/>
    <p:sldId id="258" r:id="rId4"/>
    <p:sldId id="260" r:id="rId5"/>
    <p:sldId id="259" r:id="rId6"/>
    <p:sldId id="261" r:id="rId7"/>
    <p:sldId id="262" r:id="rId8"/>
    <p:sldId id="277" r:id="rId9"/>
    <p:sldId id="273" r:id="rId10"/>
    <p:sldId id="274" r:id="rId11"/>
    <p:sldId id="264" r:id="rId12"/>
    <p:sldId id="266" r:id="rId13"/>
    <p:sldId id="265" r:id="rId14"/>
    <p:sldId id="267" r:id="rId15"/>
    <p:sldId id="276" r:id="rId16"/>
    <p:sldId id="271" r:id="rId17"/>
    <p:sldId id="270" r:id="rId18"/>
    <p:sldId id="278" r:id="rId19"/>
    <p:sldId id="272" r:id="rId20"/>
    <p:sldId id="275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528科技公司提供" id="{B6FE3EAF-E301-43F9-8AF8-8C203764EC80}">
          <p14:sldIdLst>
            <p14:sldId id="263"/>
            <p14:sldId id="257"/>
            <p14:sldId id="258"/>
            <p14:sldId id="260"/>
            <p14:sldId id="259"/>
            <p14:sldId id="261"/>
            <p14:sldId id="262"/>
          </p14:sldIdLst>
        </p14:section>
        <p14:section name="子計畫二0609" id="{57F0D2A2-F7F8-4876-96BC-969066BCBC25}">
          <p14:sldIdLst>
            <p14:sldId id="277"/>
            <p14:sldId id="273"/>
            <p14:sldId id="274"/>
            <p14:sldId id="264"/>
            <p14:sldId id="266"/>
            <p14:sldId id="265"/>
            <p14:sldId id="267"/>
            <p14:sldId id="276"/>
            <p14:sldId id="271"/>
            <p14:sldId id="270"/>
            <p14:sldId id="278"/>
            <p14:sldId id="272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681"/>
  </p:normalViewPr>
  <p:slideViewPr>
    <p:cSldViewPr snapToGrid="0" snapToObjects="1">
      <p:cViewPr varScale="1">
        <p:scale>
          <a:sx n="76" d="100"/>
          <a:sy n="76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C0183-34EB-4CD0-8575-30FB9CECE2E1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AA2E0-BEF4-4D62-B3C8-690088D6C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37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把受試者拉到同一群組</a:t>
            </a:r>
            <a:r>
              <a:rPr lang="en-US" altLang="zh-TW" dirty="0"/>
              <a:t>/</a:t>
            </a:r>
            <a:r>
              <a:rPr lang="zh-TW" altLang="en-US" dirty="0"/>
              <a:t>房間中，送出答案後可以共享腳本</a:t>
            </a:r>
            <a:r>
              <a:rPr lang="en-US" altLang="zh-TW" dirty="0"/>
              <a:t>/</a:t>
            </a:r>
            <a:r>
              <a:rPr lang="zh-TW" altLang="en-US" dirty="0"/>
              <a:t>筆記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AA2E0-BEF4-4D62-B3C8-690088D6C34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36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影片腳本修改中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AA2E0-BEF4-4D62-B3C8-690088D6C34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22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26B480-2278-2A42-BAD0-D0472B540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4A7A0B-9942-4A47-8FD8-2D8D4A255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D8D231-91E1-5C49-B408-8EC5F3C1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FB53B1-5767-2F47-B72A-4DBAD50C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D412A0-60D5-1C47-89BB-C4D684EB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891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E4C60-8C9A-D24E-A28F-87C4BCEE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0E7CDE-AB84-A841-BD99-0061E7D7E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C7F646-FB00-A049-8856-320DFF10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B4E830-0752-5444-BC4E-647682AC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A76738-205A-E946-93F6-9AA8E285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4543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7B813E4-A3B1-6D4F-BBCC-1EE10CFC4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4028164-57AD-874B-A106-9B82730AF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C575D2-1463-244B-8D2E-BF5D8A43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50DE23-ABCA-0046-809C-C5156F44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D9DDCC-1B37-C948-9FA7-8ADD3B4B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023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5302EE-FA9D-AC46-B32E-725A1F4E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1A39D-02AD-E247-B067-5A6893460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A03E9D-42F7-D741-AAB1-2571127F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4B50F1-F9CC-014F-A69C-FE514DDC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9050C9-4FDF-1A44-A4CA-A5538E89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3038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45478C-6453-BD4E-A210-B370E1AF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C5DECE-C9E8-A046-B9DD-12E0D08C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9A109F-4877-2840-9BF2-66BEB244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6325E7-F25F-8C40-BD3D-6BE0EBC7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66A895-567D-9C4D-B079-08A2F5D4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1741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706665-F8A7-7948-B1E4-784C8DCD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746F0-5B83-D041-9978-27E589C34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F628D3A-51BD-3E4A-BE11-7C9FE18FF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779E60E-DC79-F44C-8680-CB97F1FC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A7CAAD-EC54-3F47-81BF-B551BDCA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A2136B-5C94-EA4D-825A-4D033CE6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066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4277-FA06-A44A-BA15-6FE959A7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12EBBF-2488-8840-989E-FB6711A8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DA3AD77-2675-4B4B-93EB-6557FC7C2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CB4CF91-EB95-8B44-B4D7-6004BB653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B243847-D5B3-114A-8A53-A27F858AA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4FD5ED8-4F12-F141-B0FD-45DC98C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F689C80-41ED-C043-938B-E06AEB9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8CD2F2D-B77F-A840-86E4-6D4190C1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42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E66510-A99F-FA45-AF35-D24E6BE2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1DCCFDB-3482-354C-946F-AA2B5198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A01C9A5-6EEC-2744-8523-5963554B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1D1C2B-5DED-9241-B539-B2FD7B1C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957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CFC9EF5-4E2B-0E4C-80AA-E7CEB149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EF6D020-D34B-584C-A87C-258A0ED1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043E2D-1C57-DE4B-9CD4-F0AA89EF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7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DC273C-54E1-DC4F-9893-DE7F571D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D886CB-273F-EA45-8B3E-32209138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5B485E-EA3E-3E43-8566-960E94DBA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713DB01-E467-DC45-AC33-F1731B22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B4B1DF8-05E4-A44D-A9FD-7DAD5C4D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9A0424-741D-EA47-9549-1259C33E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9360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0D9309-C3CC-B147-AD77-3E5D82B2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B726000-1A21-034C-939A-89C14BF57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F7D883-3898-984F-B022-AAD82529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C63056-C2CA-F941-8293-30286014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738091-EF0A-9645-92B3-CCC8322F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C573F1-BF84-C047-BF3B-4A41F74F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549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C55254-7884-ED41-9528-FA3F5FEA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AF23A0-D456-AA4B-B5CE-B0E365FA5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49353D-C17B-F842-BC78-C15A34CC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904E-4FCA-9349-ADB7-52B7AD70979E}" type="datetimeFigureOut">
              <a:rPr kumimoji="1" lang="zh-TW" altLang="en-US" smtClean="0"/>
              <a:t>2021/6/10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1D6F3B-085C-2E48-8AF4-3E64AFFE9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5DB737-E001-1940-B034-EADD4A522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558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xd.adobe.com/view/9744311b-97a1-46ac-aeb7-47edcacf091e-c217/" TargetMode="External"/><Relationship Id="rId2" Type="http://schemas.openxmlformats.org/officeDocument/2006/relationships/hyperlink" Target="https://xd.adobe.com/view/4d311676-022e-43c9-8920-492bc43aee26-1862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4" y="524370"/>
            <a:ext cx="949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0528 </a:t>
            </a:r>
            <a:r>
              <a:rPr kumimoji="1" lang="zh-TW" altLang="en-US" sz="28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高醫</a:t>
            </a:r>
            <a:r>
              <a:rPr kumimoji="1" lang="en-US" altLang="zh-TW" sz="28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8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心統會議 會後資料整理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F6379D-1763-A74A-B0A8-420EDA72F9FF}"/>
              </a:ext>
            </a:extLst>
          </p:cNvPr>
          <p:cNvSpPr txBox="1"/>
          <p:nvPr/>
        </p:nvSpPr>
        <p:spPr>
          <a:xfrm>
            <a:off x="1035192" y="1274289"/>
            <a:ext cx="7104180" cy="142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訓練頁面流程</a:t>
            </a:r>
            <a:r>
              <a:rPr kumimoji="1" lang="en-US" altLang="zh-TW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DEMO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訓練流程所需資料（以手機版頁面</a:t>
            </a:r>
            <a:r>
              <a:rPr kumimoji="1" lang="en-US" altLang="zh-TW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 </a:t>
            </a:r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台南地震為例）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註冊資料確認</a:t>
            </a:r>
          </a:p>
        </p:txBody>
      </p:sp>
    </p:spTree>
    <p:extLst>
      <p:ext uri="{BB962C8B-B14F-4D97-AF65-F5344CB8AC3E}">
        <p14:creationId xmlns:p14="http://schemas.microsoft.com/office/powerpoint/2010/main" val="247906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F0CF66-C09A-445A-8D71-1C6728E2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前測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A41E6A-AF23-4E85-9030-D71DE57D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94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E13BC3C-E107-428A-9E78-580FC74A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71" y="-22796"/>
            <a:ext cx="4055859" cy="69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2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0C0769C-BFE8-45A9-AA0A-CD7EDC4A2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51" y="-2754"/>
            <a:ext cx="4035104" cy="68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文字, iPod, 電子用品, 螢幕擷取畫面 的圖片&#10;&#10;自動產生的描述">
            <a:extLst>
              <a:ext uri="{FF2B5EF4-FFF2-40B4-BE49-F238E27FC236}">
                <a16:creationId xmlns:a16="http://schemas.microsoft.com/office/drawing/2014/main" id="{607CA855-630B-448E-B2E4-4FDD82164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000"/>
          <a:stretch/>
        </p:blipFill>
        <p:spPr>
          <a:xfrm>
            <a:off x="4057476" y="-38397"/>
            <a:ext cx="4077049" cy="6934794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15AFDD92-A21B-4AC5-A1AB-4F04D50922F7}"/>
              </a:ext>
            </a:extLst>
          </p:cNvPr>
          <p:cNvGrpSpPr/>
          <p:nvPr/>
        </p:nvGrpSpPr>
        <p:grpSpPr>
          <a:xfrm>
            <a:off x="8712843" y="1476462"/>
            <a:ext cx="1630784" cy="723174"/>
            <a:chOff x="6885362" y="2248734"/>
            <a:chExt cx="1363014" cy="64633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7C883F1-2762-47BC-87F9-74DC2C963F2F}"/>
                </a:ext>
              </a:extLst>
            </p:cNvPr>
            <p:cNvSpPr/>
            <p:nvPr/>
          </p:nvSpPr>
          <p:spPr>
            <a:xfrm>
              <a:off x="6885362" y="2248734"/>
              <a:ext cx="1363014" cy="646332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sz="240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A7C820FB-7F29-4BB7-A917-E0818D34BE2C}"/>
                </a:ext>
              </a:extLst>
            </p:cNvPr>
            <p:cNvSpPr txBox="1"/>
            <p:nvPr/>
          </p:nvSpPr>
          <p:spPr>
            <a:xfrm>
              <a:off x="6885362" y="2380896"/>
              <a:ext cx="1017082" cy="412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影片修改中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73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EDA37708-7B00-459D-8917-D4F98DC0F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17" y="-12839"/>
            <a:ext cx="3682767" cy="688367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794AC36-1951-4076-A8F7-B9667FBB0AE1}"/>
              </a:ext>
            </a:extLst>
          </p:cNvPr>
          <p:cNvSpPr/>
          <p:nvPr/>
        </p:nvSpPr>
        <p:spPr>
          <a:xfrm>
            <a:off x="4061669" y="1853386"/>
            <a:ext cx="4018327" cy="7231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2400" dirty="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C706994-B6B9-4EFE-8EAE-C21391C50FC5}"/>
              </a:ext>
            </a:extLst>
          </p:cNvPr>
          <p:cNvSpPr txBox="1"/>
          <p:nvPr/>
        </p:nvSpPr>
        <p:spPr>
          <a:xfrm>
            <a:off x="2652321" y="1753308"/>
            <a:ext cx="2456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八大類：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D945F0-D67F-49D5-9F54-E725157E6C3E}"/>
              </a:ext>
            </a:extLst>
          </p:cNvPr>
          <p:cNvSpPr/>
          <p:nvPr/>
        </p:nvSpPr>
        <p:spPr>
          <a:xfrm>
            <a:off x="4078447" y="2714215"/>
            <a:ext cx="4018327" cy="1882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240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A3C9C3F-D57E-42A2-820B-19BD0C2D112C}"/>
              </a:ext>
            </a:extLst>
          </p:cNvPr>
          <p:cNvSpPr txBox="1"/>
          <p:nvPr/>
        </p:nvSpPr>
        <p:spPr>
          <a:xfrm>
            <a:off x="2385268" y="2854175"/>
            <a:ext cx="2456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腳本細目：</a:t>
            </a:r>
          </a:p>
        </p:txBody>
      </p:sp>
    </p:spTree>
    <p:extLst>
      <p:ext uri="{BB962C8B-B14F-4D97-AF65-F5344CB8AC3E}">
        <p14:creationId xmlns:p14="http://schemas.microsoft.com/office/powerpoint/2010/main" val="33840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935809F4-B345-4936-BF40-64454EFE2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488052"/>
              </p:ext>
            </p:extLst>
          </p:nvPr>
        </p:nvGraphicFramePr>
        <p:xfrm>
          <a:off x="953197" y="602653"/>
          <a:ext cx="10587609" cy="594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401">
                  <a:extLst>
                    <a:ext uri="{9D8B030D-6E8A-4147-A177-3AD203B41FA5}">
                      <a16:colId xmlns:a16="http://schemas.microsoft.com/office/drawing/2014/main" val="1081229757"/>
                    </a:ext>
                  </a:extLst>
                </a:gridCol>
                <a:gridCol w="1176401">
                  <a:extLst>
                    <a:ext uri="{9D8B030D-6E8A-4147-A177-3AD203B41FA5}">
                      <a16:colId xmlns:a16="http://schemas.microsoft.com/office/drawing/2014/main" val="2346359125"/>
                    </a:ext>
                  </a:extLst>
                </a:gridCol>
                <a:gridCol w="1176401">
                  <a:extLst>
                    <a:ext uri="{9D8B030D-6E8A-4147-A177-3AD203B41FA5}">
                      <a16:colId xmlns:a16="http://schemas.microsoft.com/office/drawing/2014/main" val="537815839"/>
                    </a:ext>
                  </a:extLst>
                </a:gridCol>
                <a:gridCol w="1176401">
                  <a:extLst>
                    <a:ext uri="{9D8B030D-6E8A-4147-A177-3AD203B41FA5}">
                      <a16:colId xmlns:a16="http://schemas.microsoft.com/office/drawing/2014/main" val="2286341367"/>
                    </a:ext>
                  </a:extLst>
                </a:gridCol>
                <a:gridCol w="1176401">
                  <a:extLst>
                    <a:ext uri="{9D8B030D-6E8A-4147-A177-3AD203B41FA5}">
                      <a16:colId xmlns:a16="http://schemas.microsoft.com/office/drawing/2014/main" val="2686257403"/>
                    </a:ext>
                  </a:extLst>
                </a:gridCol>
                <a:gridCol w="1176401">
                  <a:extLst>
                    <a:ext uri="{9D8B030D-6E8A-4147-A177-3AD203B41FA5}">
                      <a16:colId xmlns:a16="http://schemas.microsoft.com/office/drawing/2014/main" val="3650617725"/>
                    </a:ext>
                  </a:extLst>
                </a:gridCol>
                <a:gridCol w="1176401">
                  <a:extLst>
                    <a:ext uri="{9D8B030D-6E8A-4147-A177-3AD203B41FA5}">
                      <a16:colId xmlns:a16="http://schemas.microsoft.com/office/drawing/2014/main" val="2468264149"/>
                    </a:ext>
                  </a:extLst>
                </a:gridCol>
                <a:gridCol w="1176401">
                  <a:extLst>
                    <a:ext uri="{9D8B030D-6E8A-4147-A177-3AD203B41FA5}">
                      <a16:colId xmlns:a16="http://schemas.microsoft.com/office/drawing/2014/main" val="1952698094"/>
                    </a:ext>
                  </a:extLst>
                </a:gridCol>
                <a:gridCol w="1176401">
                  <a:extLst>
                    <a:ext uri="{9D8B030D-6E8A-4147-A177-3AD203B41FA5}">
                      <a16:colId xmlns:a16="http://schemas.microsoft.com/office/drawing/2014/main" val="3506033610"/>
                    </a:ext>
                  </a:extLst>
                </a:gridCol>
              </a:tblGrid>
              <a:tr h="65487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八大類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人力動員方式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一戶一社工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跨縣市社工支援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收容安置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物資管理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含善款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媒體應對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罹難者遺體善後與家屬陪伴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公私協力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641685"/>
                  </a:ext>
                </a:extLst>
              </a:tr>
              <a:tr h="654871">
                <a:tc rowSpan="5"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體系系統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醫院社工部門運作模式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大規模災區縣市認養的社工支援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宗教場所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縣市層級的大型物資收放與管理分配據點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緊急應變時期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(VIP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人物、特殊身分受災對象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災難現場</a:t>
                      </a:r>
                    </a:p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應變時期：醫院與地方政府社工 非營利組織與醫院、非營利組織與地方政府社工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892404"/>
                  </a:ext>
                </a:extLst>
              </a:tr>
              <a:tr h="654871">
                <a:tc vMerge="1">
                  <a:txBody>
                    <a:bodyPr/>
                    <a:lstStyle/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機構群組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地方政府社工單位運作模式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受災區特定服務據點的支援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臨時收容安置據點、物資募集管理存放據點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社區學校</a:t>
                      </a:r>
                    </a:p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縣市社福中心民眾主動捐贈物資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臨時收容安置時期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(VIP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人物、特殊身分受災對象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醫院</a:t>
                      </a:r>
                    </a:p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臨時收容安置時期：非營利組織與地方政府社工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935126"/>
                  </a:ext>
                </a:extLst>
              </a:tr>
              <a:tr h="654871">
                <a:tc vMerge="1">
                  <a:txBody>
                    <a:bodyPr/>
                    <a:lstStyle/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主管指派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地方政府社政部門特殊受災群體的服務模式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受災區特定機構或服務場所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醫院、殯葬單位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社區活動中心</a:t>
                      </a:r>
                    </a:p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學校或社區活動中心物資收放與管理分配據點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例行媒體服務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殯儀館</a:t>
                      </a:r>
                    </a:p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622389"/>
                  </a:ext>
                </a:extLst>
              </a:tr>
              <a:tr h="654871">
                <a:tc vMerge="1">
                  <a:txBody>
                    <a:bodyPr/>
                    <a:lstStyle/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社工個人主動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營區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616955"/>
                  </a:ext>
                </a:extLst>
              </a:tr>
              <a:tr h="654871">
                <a:tc vMerge="1">
                  <a:txBody>
                    <a:bodyPr/>
                    <a:lstStyle/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安置旅館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241906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E50CE7B1-3959-44BD-8ADE-BE266AEF2E6F}"/>
              </a:ext>
            </a:extLst>
          </p:cNvPr>
          <p:cNvSpPr/>
          <p:nvPr/>
        </p:nvSpPr>
        <p:spPr>
          <a:xfrm>
            <a:off x="7935985" y="520117"/>
            <a:ext cx="1308683" cy="2449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2400" dirty="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 descr="一張含有 文字 的圖片&#10;&#10;自動產生的描述">
            <a:extLst>
              <a:ext uri="{FF2B5EF4-FFF2-40B4-BE49-F238E27FC236}">
                <a16:creationId xmlns:a16="http://schemas.microsoft.com/office/drawing/2014/main" id="{F6179A2A-6CEF-4641-8B47-46C448360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13" y="-4998"/>
            <a:ext cx="3674378" cy="686799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7A4B31D-E4DD-45B9-AC37-C4A1C26E7DDE}"/>
              </a:ext>
            </a:extLst>
          </p:cNvPr>
          <p:cNvSpPr/>
          <p:nvPr/>
        </p:nvSpPr>
        <p:spPr>
          <a:xfrm>
            <a:off x="990671" y="1828800"/>
            <a:ext cx="4018327" cy="630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2400" dirty="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08F132-200A-4323-BEBD-16E409766E2D}"/>
              </a:ext>
            </a:extLst>
          </p:cNvPr>
          <p:cNvSpPr/>
          <p:nvPr/>
        </p:nvSpPr>
        <p:spPr>
          <a:xfrm>
            <a:off x="992069" y="2509707"/>
            <a:ext cx="4018327" cy="3404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2400" dirty="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CC02F523-83A2-44BA-AEC0-B71416E076E1}"/>
              </a:ext>
            </a:extLst>
          </p:cNvPr>
          <p:cNvGrpSpPr/>
          <p:nvPr/>
        </p:nvGrpSpPr>
        <p:grpSpPr>
          <a:xfrm>
            <a:off x="5312791" y="901189"/>
            <a:ext cx="3262434" cy="1091266"/>
            <a:chOff x="6885361" y="2248734"/>
            <a:chExt cx="1925192" cy="97531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6AA41F1-6ED3-40CC-A947-A048575A0795}"/>
                </a:ext>
              </a:extLst>
            </p:cNvPr>
            <p:cNvSpPr/>
            <p:nvPr/>
          </p:nvSpPr>
          <p:spPr>
            <a:xfrm>
              <a:off x="6885361" y="2248734"/>
              <a:ext cx="1925191" cy="975311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sz="240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9698CE1-CAA4-41E6-B32D-247D6992DEE0}"/>
                </a:ext>
              </a:extLst>
            </p:cNvPr>
            <p:cNvSpPr txBox="1"/>
            <p:nvPr/>
          </p:nvSpPr>
          <p:spPr>
            <a:xfrm>
              <a:off x="6885362" y="2380896"/>
              <a:ext cx="1925191" cy="742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腳本將於修正後，進行</a:t>
              </a:r>
              <a:endPara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語音的錄製。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DC3287CD-6C6D-40A8-B794-0A14C4AC37FC}"/>
              </a:ext>
            </a:extLst>
          </p:cNvPr>
          <p:cNvGrpSpPr/>
          <p:nvPr/>
        </p:nvGrpSpPr>
        <p:grpSpPr>
          <a:xfrm>
            <a:off x="5312791" y="2939313"/>
            <a:ext cx="6034028" cy="2740034"/>
            <a:chOff x="6885360" y="2380896"/>
            <a:chExt cx="3560735" cy="244888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8D23526-56E0-4849-9229-18DD00D41835}"/>
                </a:ext>
              </a:extLst>
            </p:cNvPr>
            <p:cNvSpPr/>
            <p:nvPr/>
          </p:nvSpPr>
          <p:spPr>
            <a:xfrm>
              <a:off x="6885360" y="2380896"/>
              <a:ext cx="3560735" cy="2448886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sz="240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B0CE171-345E-413A-9589-E74047C201B2}"/>
                </a:ext>
              </a:extLst>
            </p:cNvPr>
            <p:cNvSpPr txBox="1"/>
            <p:nvPr/>
          </p:nvSpPr>
          <p:spPr>
            <a:xfrm>
              <a:off x="6885362" y="2380896"/>
              <a:ext cx="3560733" cy="2393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「身為公部門的社工，在臺南地震發生當下</a:t>
              </a:r>
              <a:endPara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被主管委派到醫院急診室門口，進行傷患的</a:t>
              </a:r>
              <a:endPara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個人基本資料之登記與回報，同時間醫院湧</a:t>
              </a:r>
              <a:endPara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入大量的媒體記者以及</a:t>
              </a:r>
              <a:r>
                <a:rPr lang="en-US" altLang="zh-TW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SNG</a:t>
              </a:r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車，要求採訪拍</a:t>
              </a:r>
              <a:endPara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攝，考量到傷患的隱私倫理議題，又擔心破</a:t>
              </a:r>
              <a:endPara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壞公部門與媒體的關係，不知如何回應較爲</a:t>
              </a:r>
              <a:endPara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適當。」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06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CE08CB37-1E62-394C-AF75-D825E23CF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9059"/>
          <a:stretch/>
        </p:blipFill>
        <p:spPr>
          <a:xfrm>
            <a:off x="1370943" y="-22903"/>
            <a:ext cx="3342771" cy="6903806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06245B27-85EC-4966-BC65-7D655C2DDD5F}"/>
              </a:ext>
            </a:extLst>
          </p:cNvPr>
          <p:cNvGrpSpPr/>
          <p:nvPr/>
        </p:nvGrpSpPr>
        <p:grpSpPr>
          <a:xfrm>
            <a:off x="5073864" y="1477920"/>
            <a:ext cx="6878805" cy="1814759"/>
            <a:chOff x="6012340" y="2480338"/>
            <a:chExt cx="4059247" cy="162192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E65EE31-969E-415A-AB0D-357415079917}"/>
                </a:ext>
              </a:extLst>
            </p:cNvPr>
            <p:cNvSpPr/>
            <p:nvPr/>
          </p:nvSpPr>
          <p:spPr>
            <a:xfrm>
              <a:off x="6012340" y="2480338"/>
              <a:ext cx="3978722" cy="162192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sz="240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1CE78BC3-C5D8-4647-A41A-3B5F88DCAD9B}"/>
                </a:ext>
              </a:extLst>
            </p:cNvPr>
            <p:cNvSpPr txBox="1"/>
            <p:nvPr/>
          </p:nvSpPr>
          <p:spPr>
            <a:xfrm>
              <a:off x="6012340" y="2565931"/>
              <a:ext cx="4059247" cy="1402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預計會有</a:t>
              </a:r>
              <a:r>
                <a:rPr lang="en-US" altLang="zh-TW" sz="24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</a:t>
              </a:r>
              <a:r>
                <a:rPr lang="zh-TW" altLang="en-US" sz="24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題</a:t>
              </a:r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學習重點：</a:t>
              </a:r>
              <a:endPara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如果您是故事中的社政社工，您面臨什麼問題？</a:t>
              </a:r>
            </a:p>
            <a:p>
              <a:r>
                <a:rPr lang="en-US" altLang="zh-TW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您當下會有什麼樣的感受與想法？</a:t>
              </a:r>
            </a:p>
            <a:p>
              <a:r>
                <a:rPr lang="en-US" altLang="zh-TW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您對面對的問題有什麼樣的解決方法？ 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6C2EC04A-B738-43F4-AD9E-8B0B4B0922E0}"/>
              </a:ext>
            </a:extLst>
          </p:cNvPr>
          <p:cNvSpPr/>
          <p:nvPr/>
        </p:nvSpPr>
        <p:spPr>
          <a:xfrm>
            <a:off x="1009395" y="3565321"/>
            <a:ext cx="4018327" cy="494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2400" dirty="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8601AA-AA61-4414-AF88-8AACB794F09D}"/>
              </a:ext>
            </a:extLst>
          </p:cNvPr>
          <p:cNvSpPr/>
          <p:nvPr/>
        </p:nvSpPr>
        <p:spPr>
          <a:xfrm>
            <a:off x="1010793" y="4791513"/>
            <a:ext cx="4018327" cy="494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2400" dirty="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F446975-197F-4F2F-AEAC-16FC2AFC3F8A}"/>
              </a:ext>
            </a:extLst>
          </p:cNvPr>
          <p:cNvSpPr/>
          <p:nvPr/>
        </p:nvSpPr>
        <p:spPr>
          <a:xfrm>
            <a:off x="3140016" y="6236620"/>
            <a:ext cx="1121434" cy="494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2400" dirty="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50F8226-7613-47A1-A85D-A6DC8BB7DCA4}"/>
              </a:ext>
            </a:extLst>
          </p:cNvPr>
          <p:cNvGrpSpPr/>
          <p:nvPr/>
        </p:nvGrpSpPr>
        <p:grpSpPr>
          <a:xfrm>
            <a:off x="5226265" y="5805228"/>
            <a:ext cx="4493538" cy="557434"/>
            <a:chOff x="6012340" y="2480338"/>
            <a:chExt cx="3978722" cy="162192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5023660-246D-4448-83E2-6BC092EB4180}"/>
                </a:ext>
              </a:extLst>
            </p:cNvPr>
            <p:cNvSpPr/>
            <p:nvPr/>
          </p:nvSpPr>
          <p:spPr>
            <a:xfrm>
              <a:off x="6012340" y="2480338"/>
              <a:ext cx="3978722" cy="162192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sz="240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ABB4C51E-3870-41F7-B9CA-A713CFCF36F8}"/>
                </a:ext>
              </a:extLst>
            </p:cNvPr>
            <p:cNvSpPr txBox="1"/>
            <p:nvPr/>
          </p:nvSpPr>
          <p:spPr>
            <a:xfrm>
              <a:off x="6012340" y="2565931"/>
              <a:ext cx="2651679" cy="412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下一步需鎖定到</a:t>
              </a:r>
              <a:r>
                <a:rPr lang="en-US" altLang="zh-TW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xx</a:t>
              </a:r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秒後才可繼續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95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C75598-7B69-476D-B30D-52710D27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腳本與回應分享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E816C8-2DFE-45E4-8ACF-17E95F1FF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把受試者拉到同一群組</a:t>
            </a:r>
            <a:r>
              <a:rPr lang="en-US" altLang="zh-TW" dirty="0"/>
              <a:t>/</a:t>
            </a:r>
            <a:r>
              <a:rPr lang="zh-TW" altLang="en-US" dirty="0"/>
              <a:t>房間中，送出答案後可以共享腳本</a:t>
            </a:r>
            <a:r>
              <a:rPr lang="en-US" altLang="zh-TW" dirty="0"/>
              <a:t>/</a:t>
            </a:r>
            <a:r>
              <a:rPr lang="zh-TW" altLang="en-US" dirty="0"/>
              <a:t>筆記，以利後續的討論進行。</a:t>
            </a:r>
          </a:p>
        </p:txBody>
      </p:sp>
    </p:spTree>
    <p:extLst>
      <p:ext uri="{BB962C8B-B14F-4D97-AF65-F5344CB8AC3E}">
        <p14:creationId xmlns:p14="http://schemas.microsoft.com/office/powerpoint/2010/main" val="279650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FA6DAA21-4060-7141-A16F-E483E1015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55"/>
          <a:stretch/>
        </p:blipFill>
        <p:spPr>
          <a:xfrm>
            <a:off x="4490531" y="-18155"/>
            <a:ext cx="3210938" cy="6894311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D955E64B-B3BD-4505-B603-7AA13872BCCC}"/>
              </a:ext>
            </a:extLst>
          </p:cNvPr>
          <p:cNvGrpSpPr/>
          <p:nvPr/>
        </p:nvGrpSpPr>
        <p:grpSpPr>
          <a:xfrm>
            <a:off x="8091181" y="1728133"/>
            <a:ext cx="3877986" cy="978873"/>
            <a:chOff x="6885361" y="2248733"/>
            <a:chExt cx="2288435" cy="163447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4281157-F2B6-4A72-A03D-19F0C0C2E5DB}"/>
                </a:ext>
              </a:extLst>
            </p:cNvPr>
            <p:cNvSpPr/>
            <p:nvPr/>
          </p:nvSpPr>
          <p:spPr>
            <a:xfrm>
              <a:off x="6885361" y="2248733"/>
              <a:ext cx="2235115" cy="1634476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sz="240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9B37DD1D-7323-4414-BD73-FB6763C125C3}"/>
                </a:ext>
              </a:extLst>
            </p:cNvPr>
            <p:cNvSpPr txBox="1"/>
            <p:nvPr/>
          </p:nvSpPr>
          <p:spPr>
            <a:xfrm>
              <a:off x="6885362" y="2380896"/>
              <a:ext cx="2288434" cy="742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參考指引需待核心小組進行</a:t>
              </a:r>
              <a:endPara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，預計將於</a:t>
              </a:r>
              <a:r>
                <a:rPr lang="en-US" altLang="zh-TW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8</a:t>
              </a:r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月完成。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49F2DA41-2D8B-4BF4-A599-5DCCB5996AF1}"/>
              </a:ext>
            </a:extLst>
          </p:cNvPr>
          <p:cNvSpPr/>
          <p:nvPr/>
        </p:nvSpPr>
        <p:spPr>
          <a:xfrm>
            <a:off x="4195893" y="2034706"/>
            <a:ext cx="3787631" cy="1656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240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0566A1-556B-42BF-9271-DAC716FBA2DB}"/>
              </a:ext>
            </a:extLst>
          </p:cNvPr>
          <p:cNvSpPr/>
          <p:nvPr/>
        </p:nvSpPr>
        <p:spPr>
          <a:xfrm>
            <a:off x="4197291" y="4217244"/>
            <a:ext cx="3787631" cy="1656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240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3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4" y="524370"/>
            <a:ext cx="636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訓練頁面流程</a:t>
            </a:r>
            <a:r>
              <a:rPr kumimoji="1" lang="en-US" altLang="zh-TW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DEMO</a:t>
            </a:r>
            <a:endParaRPr kumimoji="1" lang="zh-TW" altLang="en-US" sz="2400" b="1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F6379D-1763-A74A-B0A8-420EDA72F9FF}"/>
              </a:ext>
            </a:extLst>
          </p:cNvPr>
          <p:cNvSpPr txBox="1"/>
          <p:nvPr/>
        </p:nvSpPr>
        <p:spPr>
          <a:xfrm>
            <a:off x="714561" y="1379393"/>
            <a:ext cx="105669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網頁版</a:t>
            </a:r>
            <a:endParaRPr kumimoji="1" lang="en-US" altLang="zh-TW" sz="20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</a:t>
            </a:r>
            <a:r>
              <a:rPr kumimoji="1" lang="en" altLang="zh-TW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xd.adobe.com</a:t>
            </a:r>
            <a:r>
              <a:rPr kumimoji="1" lang="en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/view/4d311676-022e-43c9-8920-492bc43aee26-1862/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4464A08-402D-E04E-8E5E-9CDCC07444F1}"/>
              </a:ext>
            </a:extLst>
          </p:cNvPr>
          <p:cNvSpPr txBox="1"/>
          <p:nvPr/>
        </p:nvSpPr>
        <p:spPr>
          <a:xfrm>
            <a:off x="714561" y="2531299"/>
            <a:ext cx="105669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手機版</a:t>
            </a:r>
            <a:endParaRPr kumimoji="1" lang="en-US" altLang="zh-TW" sz="20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https://</a:t>
            </a:r>
            <a:r>
              <a:rPr kumimoji="1" lang="en-US" altLang="zh-TW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xd.adobe.com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/view/9744311b-97a1-46ac-aeb7-47edcacf091e-c217/</a:t>
            </a:r>
            <a:endParaRPr kumimoji="1"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6197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F0CF66-C09A-445A-8D71-1C6728E2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後測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A41E6A-AF23-4E85-9030-D71DE57D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64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4" y="524370"/>
            <a:ext cx="908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訓練流程所需資料（以手機版頁面</a:t>
            </a:r>
            <a:r>
              <a:rPr kumimoji="1" lang="en-US" altLang="zh-TW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 </a:t>
            </a:r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台南地震為例）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7DC619-B3A3-904F-A16C-96C86C9E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6" y="1274763"/>
            <a:ext cx="2717800" cy="46228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7DCF49E-D706-FC42-88BF-B040BDA1F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42" y="1287463"/>
            <a:ext cx="2717800" cy="4610100"/>
          </a:xfrm>
          <a:prstGeom prst="rect">
            <a:avLst/>
          </a:prstGeom>
        </p:spPr>
      </p:pic>
      <p:pic>
        <p:nvPicPr>
          <p:cNvPr id="10" name="圖片 9" descr="一張含有 文字, iPod, 電子用品, 螢幕擷取畫面 的圖片&#10;&#10;自動產生的描述">
            <a:extLst>
              <a:ext uri="{FF2B5EF4-FFF2-40B4-BE49-F238E27FC236}">
                <a16:creationId xmlns:a16="http://schemas.microsoft.com/office/drawing/2014/main" id="{80828EF1-1184-6144-8109-2504F1A84F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00"/>
          <a:stretch/>
        </p:blipFill>
        <p:spPr>
          <a:xfrm>
            <a:off x="7902540" y="1274763"/>
            <a:ext cx="2717800" cy="46228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8A1AD96-03C9-0A4D-8F54-92F5821A0EC0}"/>
              </a:ext>
            </a:extLst>
          </p:cNvPr>
          <p:cNvSpPr/>
          <p:nvPr/>
        </p:nvSpPr>
        <p:spPr>
          <a:xfrm>
            <a:off x="7824633" y="2658448"/>
            <a:ext cx="2902361" cy="1657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1B5F202-1D27-C145-870D-A344EDBDE343}"/>
              </a:ext>
            </a:extLst>
          </p:cNvPr>
          <p:cNvSpPr txBox="1"/>
          <p:nvPr/>
        </p:nvSpPr>
        <p:spPr>
          <a:xfrm>
            <a:off x="808119" y="600162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選擇災難類型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12E8C43-3D66-C140-9A09-0035BF578048}"/>
              </a:ext>
            </a:extLst>
          </p:cNvPr>
          <p:cNvSpPr txBox="1"/>
          <p:nvPr/>
        </p:nvSpPr>
        <p:spPr>
          <a:xfrm>
            <a:off x="4193873" y="600162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選擇災難事故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D49C4-5F09-EB40-8032-EA27AB20AF40}"/>
              </a:ext>
            </a:extLst>
          </p:cNvPr>
          <p:cNvSpPr txBox="1"/>
          <p:nvPr/>
        </p:nvSpPr>
        <p:spPr>
          <a:xfrm>
            <a:off x="7888543" y="6001625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觀看影片：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需提供影片</a:t>
            </a:r>
          </a:p>
        </p:txBody>
      </p:sp>
    </p:spTree>
    <p:extLst>
      <p:ext uri="{BB962C8B-B14F-4D97-AF65-F5344CB8AC3E}">
        <p14:creationId xmlns:p14="http://schemas.microsoft.com/office/powerpoint/2010/main" val="273173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3" y="524370"/>
            <a:ext cx="948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訓練流程所需資料（以手機版頁面</a:t>
            </a:r>
            <a:r>
              <a:rPr kumimoji="1" lang="en-US" altLang="zh-TW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 </a:t>
            </a:r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台南地震為例）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1B5F202-1D27-C145-870D-A344EDBDE343}"/>
              </a:ext>
            </a:extLst>
          </p:cNvPr>
          <p:cNvSpPr txBox="1"/>
          <p:nvPr/>
        </p:nvSpPr>
        <p:spPr>
          <a:xfrm>
            <a:off x="733979" y="4191741"/>
            <a:ext cx="588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選擇地點及人員（各災難所需地點及人員資料已提供）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D49C4-5F09-EB40-8032-EA27AB20AF40}"/>
              </a:ext>
            </a:extLst>
          </p:cNvPr>
          <p:cNvSpPr txBox="1"/>
          <p:nvPr/>
        </p:nvSpPr>
        <p:spPr>
          <a:xfrm>
            <a:off x="9486431" y="1328930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選擇腳本類型及腳本</a:t>
            </a:r>
            <a:endParaRPr kumimoji="1" lang="en-US" altLang="zh-TW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需提供：</a:t>
            </a:r>
            <a:endParaRPr kumimoji="1"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腳本類型、腳本名稱</a:t>
            </a:r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FD42AC5-189E-D740-8F2F-63141FC6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78" y="1291859"/>
            <a:ext cx="5880100" cy="27178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5151F78-4561-5447-8FE4-B1712FA3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894" y="1290957"/>
            <a:ext cx="2717800" cy="5080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442A897-23FD-EF4B-9B05-334473A0F0B2}"/>
              </a:ext>
            </a:extLst>
          </p:cNvPr>
          <p:cNvSpPr/>
          <p:nvPr/>
        </p:nvSpPr>
        <p:spPr>
          <a:xfrm>
            <a:off x="7009088" y="2755557"/>
            <a:ext cx="2320264" cy="432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6C3E0E4-4D3A-5448-AD53-26767439AF2E}"/>
              </a:ext>
            </a:extLst>
          </p:cNvPr>
          <p:cNvSpPr/>
          <p:nvPr/>
        </p:nvSpPr>
        <p:spPr>
          <a:xfrm>
            <a:off x="7009088" y="3311611"/>
            <a:ext cx="1183442" cy="1341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35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3" y="524370"/>
            <a:ext cx="882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訓練流程所需資料（以手機版頁面</a:t>
            </a:r>
            <a:r>
              <a:rPr kumimoji="1" lang="en-US" altLang="zh-TW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 </a:t>
            </a:r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台南地震為例）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D49C4-5F09-EB40-8032-EA27AB20AF40}"/>
              </a:ext>
            </a:extLst>
          </p:cNvPr>
          <p:cNvSpPr txBox="1"/>
          <p:nvPr/>
        </p:nvSpPr>
        <p:spPr>
          <a:xfrm>
            <a:off x="9486431" y="1328930"/>
            <a:ext cx="1858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角色任務進行</a:t>
            </a:r>
            <a:endParaRPr kumimoji="1" lang="en-US" altLang="zh-TW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需提供：</a:t>
            </a:r>
            <a:endParaRPr kumimoji="1"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問題內容</a:t>
            </a:r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" name="圖片 19" descr="一張含有 文字 的圖片&#10;&#10;自動產生的描述">
            <a:extLst>
              <a:ext uri="{FF2B5EF4-FFF2-40B4-BE49-F238E27FC236}">
                <a16:creationId xmlns:a16="http://schemas.microsoft.com/office/drawing/2014/main" id="{F6179A2A-6CEF-4641-8B47-46C448360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51" y="1290957"/>
            <a:ext cx="2717800" cy="5080000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5DCE4325-9C49-C542-92F9-6515C63F3291}"/>
              </a:ext>
            </a:extLst>
          </p:cNvPr>
          <p:cNvSpPr txBox="1"/>
          <p:nvPr/>
        </p:nvSpPr>
        <p:spPr>
          <a:xfrm>
            <a:off x="3728182" y="1366001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聆聽引導語音及觀看內容</a:t>
            </a:r>
            <a:endParaRPr kumimoji="1" lang="en-US" altLang="zh-TW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需提供：</a:t>
            </a:r>
            <a:endParaRPr kumimoji="1"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引導語音、</a:t>
            </a:r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引導內容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558D9C8-AF20-0746-A441-DF08F91BF70D}"/>
              </a:ext>
            </a:extLst>
          </p:cNvPr>
          <p:cNvSpPr/>
          <p:nvPr/>
        </p:nvSpPr>
        <p:spPr>
          <a:xfrm>
            <a:off x="1006419" y="2699952"/>
            <a:ext cx="2320264" cy="432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58B2FEA-77AE-6B45-952E-F0B9C232609D}"/>
              </a:ext>
            </a:extLst>
          </p:cNvPr>
          <p:cNvSpPr/>
          <p:nvPr/>
        </p:nvSpPr>
        <p:spPr>
          <a:xfrm>
            <a:off x="1018775" y="3293075"/>
            <a:ext cx="2320264" cy="22739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CE08CB37-1E62-394C-AF75-D825E23CF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9"/>
          <a:stretch/>
        </p:blipFill>
        <p:spPr>
          <a:xfrm>
            <a:off x="6740545" y="1102061"/>
            <a:ext cx="2717800" cy="561305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442A897-23FD-EF4B-9B05-334473A0F0B2}"/>
              </a:ext>
            </a:extLst>
          </p:cNvPr>
          <p:cNvSpPr/>
          <p:nvPr/>
        </p:nvSpPr>
        <p:spPr>
          <a:xfrm>
            <a:off x="6939313" y="4003912"/>
            <a:ext cx="2320264" cy="432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0214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3" y="524370"/>
            <a:ext cx="905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訓練流程所需資料（以手機版頁面</a:t>
            </a:r>
            <a:r>
              <a:rPr kumimoji="1" lang="en-US" altLang="zh-TW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 </a:t>
            </a:r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台南地震為例）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D49C4-5F09-EB40-8032-EA27AB20AF40}"/>
              </a:ext>
            </a:extLst>
          </p:cNvPr>
          <p:cNvSpPr txBox="1"/>
          <p:nvPr/>
        </p:nvSpPr>
        <p:spPr>
          <a:xfrm>
            <a:off x="3566918" y="1230076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觀看參考解決方案</a:t>
            </a:r>
            <a:endParaRPr kumimoji="1" lang="en-US" altLang="zh-TW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需提供：</a:t>
            </a:r>
            <a:endParaRPr kumimoji="1"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方案解決參考內容</a:t>
            </a:r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FA6DAA21-4060-7141-A16F-E483E1015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55"/>
          <a:stretch/>
        </p:blipFill>
        <p:spPr>
          <a:xfrm>
            <a:off x="740276" y="955028"/>
            <a:ext cx="2717800" cy="583547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458B2FEA-77AE-6B45-952E-F0B9C232609D}"/>
              </a:ext>
            </a:extLst>
          </p:cNvPr>
          <p:cNvSpPr/>
          <p:nvPr/>
        </p:nvSpPr>
        <p:spPr>
          <a:xfrm>
            <a:off x="1088384" y="2711069"/>
            <a:ext cx="2112015" cy="1477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979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4" y="524370"/>
            <a:ext cx="418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註冊資料確認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D49C4-5F09-EB40-8032-EA27AB20AF40}"/>
              </a:ext>
            </a:extLst>
          </p:cNvPr>
          <p:cNvSpPr txBox="1"/>
          <p:nvPr/>
        </p:nvSpPr>
        <p:spPr>
          <a:xfrm>
            <a:off x="5843323" y="3651877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人才資料庫</a:t>
            </a:r>
            <a:endParaRPr kumimoji="1"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需依序選擇「是」，才會開啟後續問題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77D3341-F5CB-2F43-99EA-E69BB891B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0" b="2044"/>
          <a:stretch/>
        </p:blipFill>
        <p:spPr>
          <a:xfrm>
            <a:off x="1987268" y="986035"/>
            <a:ext cx="3742858" cy="574839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458B2FEA-77AE-6B45-952E-F0B9C232609D}"/>
              </a:ext>
            </a:extLst>
          </p:cNvPr>
          <p:cNvSpPr/>
          <p:nvPr/>
        </p:nvSpPr>
        <p:spPr>
          <a:xfrm>
            <a:off x="2295936" y="3643643"/>
            <a:ext cx="3088201" cy="47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74B7972-B04B-E947-8DB8-DA20B201926B}"/>
              </a:ext>
            </a:extLst>
          </p:cNvPr>
          <p:cNvSpPr/>
          <p:nvPr/>
        </p:nvSpPr>
        <p:spPr>
          <a:xfrm>
            <a:off x="2295936" y="4151643"/>
            <a:ext cx="3088201" cy="47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E16A625-9804-F343-A171-2F9A21D2FBC5}"/>
              </a:ext>
            </a:extLst>
          </p:cNvPr>
          <p:cNvSpPr/>
          <p:nvPr/>
        </p:nvSpPr>
        <p:spPr>
          <a:xfrm>
            <a:off x="2295936" y="4685042"/>
            <a:ext cx="3088201" cy="1385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D06FAC0-611E-234C-BF63-3B52CDF3A9E2}"/>
              </a:ext>
            </a:extLst>
          </p:cNvPr>
          <p:cNvSpPr txBox="1"/>
          <p:nvPr/>
        </p:nvSpPr>
        <p:spPr>
          <a:xfrm>
            <a:off x="1868724" y="365187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276C8DE-A29F-C544-9088-2BD18D201D72}"/>
              </a:ext>
            </a:extLst>
          </p:cNvPr>
          <p:cNvSpPr txBox="1"/>
          <p:nvPr/>
        </p:nvSpPr>
        <p:spPr>
          <a:xfrm>
            <a:off x="1868724" y="468504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00A5DB-784F-874A-BBF9-3965753C8E3D}"/>
              </a:ext>
            </a:extLst>
          </p:cNvPr>
          <p:cNvSpPr txBox="1"/>
          <p:nvPr/>
        </p:nvSpPr>
        <p:spPr>
          <a:xfrm>
            <a:off x="1868724" y="420244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D3B95A8-485A-42A5-A788-7F1CE2817742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dirty="0">
                <a:effectLst/>
              </a:rPr>
              <a:t>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364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20"/>
          <p:cNvGrpSpPr/>
          <p:nvPr/>
        </p:nvGrpSpPr>
        <p:grpSpPr>
          <a:xfrm>
            <a:off x="3151931" y="1045053"/>
            <a:ext cx="5008312" cy="4431027"/>
            <a:chOff x="2958075" y="1468154"/>
            <a:chExt cx="5415237" cy="4791048"/>
          </a:xfrm>
        </p:grpSpPr>
        <p:sp>
          <p:nvSpPr>
            <p:cNvPr id="756" name="Google Shape;756;p20"/>
            <p:cNvSpPr/>
            <p:nvPr/>
          </p:nvSpPr>
          <p:spPr>
            <a:xfrm>
              <a:off x="4663323" y="3652993"/>
              <a:ext cx="1993952" cy="1625600"/>
            </a:xfrm>
            <a:custGeom>
              <a:avLst/>
              <a:gdLst/>
              <a:ahLst/>
              <a:cxnLst/>
              <a:rect l="l" t="t" r="r" b="b"/>
              <a:pathLst>
                <a:path w="1625600" h="1625600" extrusionOk="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354661" y="0"/>
                  </a:lnTo>
                  <a:cubicBezTo>
                    <a:pt x="1504296" y="0"/>
                    <a:pt x="1625600" y="121304"/>
                    <a:pt x="1625600" y="270939"/>
                  </a:cubicBezTo>
                  <a:lnTo>
                    <a:pt x="1625600" y="1354661"/>
                  </a:lnTo>
                  <a:cubicBezTo>
                    <a:pt x="1625600" y="1504296"/>
                    <a:pt x="1504296" y="1625600"/>
                    <a:pt x="1354661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solidFill>
              <a:srgbClr val="0C395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8555" tIns="148555" rIns="148555" bIns="14855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2959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網頁架構</a:t>
              </a:r>
              <a:endParaRPr sz="1665"/>
            </a:p>
          </p:txBody>
        </p:sp>
        <p:sp>
          <p:nvSpPr>
            <p:cNvPr id="757" name="Google Shape;757;p20"/>
            <p:cNvSpPr/>
            <p:nvPr/>
          </p:nvSpPr>
          <p:spPr>
            <a:xfrm rot="-5400000">
              <a:off x="5095548" y="3082847"/>
              <a:ext cx="114029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0C395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58" name="Google Shape;758;p20"/>
            <p:cNvSpPr/>
            <p:nvPr/>
          </p:nvSpPr>
          <p:spPr>
            <a:xfrm>
              <a:off x="4986705" y="1468154"/>
              <a:ext cx="1357376" cy="1089152"/>
            </a:xfrm>
            <a:custGeom>
              <a:avLst/>
              <a:gdLst/>
              <a:ahLst/>
              <a:cxnLst/>
              <a:rect l="l" t="t" r="r" b="b"/>
              <a:pathLst>
                <a:path w="1089152" h="1089152" extrusionOk="0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907623" y="0"/>
                  </a:lnTo>
                  <a:cubicBezTo>
                    <a:pt x="1007879" y="0"/>
                    <a:pt x="1089152" y="81273"/>
                    <a:pt x="1089152" y="181529"/>
                  </a:cubicBezTo>
                  <a:lnTo>
                    <a:pt x="1089152" y="907623"/>
                  </a:lnTo>
                  <a:cubicBezTo>
                    <a:pt x="1089152" y="1007879"/>
                    <a:pt x="1007879" y="1089152"/>
                    <a:pt x="907623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8497" tIns="98497" rIns="98497" bIns="9849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1942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模擬演練</a:t>
              </a:r>
              <a:endParaRPr sz="1665"/>
            </a:p>
          </p:txBody>
        </p:sp>
        <p:sp>
          <p:nvSpPr>
            <p:cNvPr id="759" name="Google Shape;759;p20"/>
            <p:cNvSpPr/>
            <p:nvPr/>
          </p:nvSpPr>
          <p:spPr>
            <a:xfrm rot="1800000">
              <a:off x="6416175" y="5167639"/>
              <a:ext cx="930303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0C395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60" name="Google Shape;760;p20"/>
            <p:cNvSpPr/>
            <p:nvPr/>
          </p:nvSpPr>
          <p:spPr>
            <a:xfrm>
              <a:off x="7284160" y="5170050"/>
              <a:ext cx="1089152" cy="1089152"/>
            </a:xfrm>
            <a:custGeom>
              <a:avLst/>
              <a:gdLst/>
              <a:ahLst/>
              <a:cxnLst/>
              <a:rect l="l" t="t" r="r" b="b"/>
              <a:pathLst>
                <a:path w="1089152" h="1089152" extrusionOk="0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907623" y="0"/>
                  </a:lnTo>
                  <a:cubicBezTo>
                    <a:pt x="1007879" y="0"/>
                    <a:pt x="1089152" y="81273"/>
                    <a:pt x="1089152" y="181529"/>
                  </a:cubicBezTo>
                  <a:lnTo>
                    <a:pt x="1089152" y="907623"/>
                  </a:lnTo>
                  <a:cubicBezTo>
                    <a:pt x="1089152" y="1007879"/>
                    <a:pt x="1007879" y="1089152"/>
                    <a:pt x="907623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8497" tIns="98497" rIns="98497" bIns="9849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1942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災難社工指引</a:t>
              </a:r>
              <a:endParaRPr sz="1665"/>
            </a:p>
          </p:txBody>
        </p:sp>
        <p:sp>
          <p:nvSpPr>
            <p:cNvPr id="761" name="Google Shape;761;p20"/>
            <p:cNvSpPr/>
            <p:nvPr/>
          </p:nvSpPr>
          <p:spPr>
            <a:xfrm rot="9000000">
              <a:off x="3984908" y="5167639"/>
              <a:ext cx="930303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0C395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762" name="Google Shape;762;p20"/>
            <p:cNvSpPr/>
            <p:nvPr/>
          </p:nvSpPr>
          <p:spPr>
            <a:xfrm>
              <a:off x="2958075" y="5170050"/>
              <a:ext cx="1089152" cy="1089152"/>
            </a:xfrm>
            <a:custGeom>
              <a:avLst/>
              <a:gdLst/>
              <a:ahLst/>
              <a:cxnLst/>
              <a:rect l="l" t="t" r="r" b="b"/>
              <a:pathLst>
                <a:path w="1089152" h="1089152" extrusionOk="0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907623" y="0"/>
                  </a:lnTo>
                  <a:cubicBezTo>
                    <a:pt x="1007879" y="0"/>
                    <a:pt x="1089152" y="81273"/>
                    <a:pt x="1089152" y="181529"/>
                  </a:cubicBezTo>
                  <a:lnTo>
                    <a:pt x="1089152" y="907623"/>
                  </a:lnTo>
                  <a:cubicBezTo>
                    <a:pt x="1089152" y="1007879"/>
                    <a:pt x="1007879" y="1089152"/>
                    <a:pt x="907623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8497" tIns="98497" rIns="98497" bIns="9849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1942">
                  <a:solidFill>
                    <a:schemeClr val="lt1"/>
                  </a:solidFill>
                  <a:latin typeface="DFKai-SB"/>
                  <a:ea typeface="DFKai-SB"/>
                  <a:cs typeface="DFKai-SB"/>
                  <a:sym typeface="DFKai-SB"/>
                </a:rPr>
                <a:t>使用說明手冊</a:t>
              </a:r>
              <a:endParaRPr sz="1665"/>
            </a:p>
          </p:txBody>
        </p:sp>
      </p:grpSp>
      <p:sp>
        <p:nvSpPr>
          <p:cNvPr id="763" name="Google Shape;763;p20"/>
          <p:cNvSpPr/>
          <p:nvPr/>
        </p:nvSpPr>
        <p:spPr>
          <a:xfrm>
            <a:off x="6443738" y="755506"/>
            <a:ext cx="3615304" cy="2004865"/>
          </a:xfrm>
          <a:prstGeom prst="rect">
            <a:avLst/>
          </a:prstGeom>
          <a:gradFill>
            <a:gsLst>
              <a:gs pos="0">
                <a:srgbClr val="DCB3C3"/>
              </a:gs>
              <a:gs pos="50000">
                <a:srgbClr val="D6A6B8"/>
              </a:gs>
              <a:gs pos="100000">
                <a:srgbClr val="D297AF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4555" tIns="42266" rIns="84555" bIns="42266" anchor="ctr" anchorCtr="0">
            <a:noAutofit/>
          </a:bodyPr>
          <a:lstStyle/>
          <a:p>
            <a:pPr algn="just"/>
            <a:r>
              <a:rPr lang="en-US" altLang="zh-TW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1.</a:t>
            </a:r>
            <a:r>
              <a:rPr lang="zh-TW" altLang="en-US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情境腳本：</a:t>
            </a:r>
            <a:r>
              <a:rPr lang="zh-TW" altLang="en-US" sz="178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災難類型、災難事件（沉浸式影片）、災難應變社工人力動員路徑圖、腳本（導引語音）</a:t>
            </a:r>
            <a:endParaRPr sz="178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just"/>
            <a:r>
              <a:rPr lang="en-US" altLang="zh-TW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lang="zh-TW" altLang="en-US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角色分配：</a:t>
            </a:r>
            <a:r>
              <a:rPr lang="zh-TW" altLang="en-US" sz="178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角色扮演、任務分派、指導語、問題導引</a:t>
            </a:r>
            <a:endParaRPr sz="178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algn="just"/>
            <a:r>
              <a:rPr lang="en-US" altLang="zh-TW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</a:t>
            </a:r>
            <a:r>
              <a:rPr lang="zh-TW" altLang="en-US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回饋評估：</a:t>
            </a:r>
            <a:r>
              <a:rPr lang="zh-TW" altLang="en-US" sz="178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學習反思、成效評估</a:t>
            </a:r>
            <a:endParaRPr sz="1665"/>
          </a:p>
        </p:txBody>
      </p:sp>
      <p:sp>
        <p:nvSpPr>
          <p:cNvPr id="764" name="Google Shape;764;p20"/>
          <p:cNvSpPr/>
          <p:nvPr/>
        </p:nvSpPr>
        <p:spPr>
          <a:xfrm>
            <a:off x="8368642" y="4156098"/>
            <a:ext cx="2611511" cy="1456923"/>
          </a:xfrm>
          <a:prstGeom prst="rect">
            <a:avLst/>
          </a:prstGeom>
          <a:gradFill>
            <a:gsLst>
              <a:gs pos="0">
                <a:srgbClr val="D4B0B4"/>
              </a:gs>
              <a:gs pos="50000">
                <a:srgbClr val="CDA2A8"/>
              </a:gs>
              <a:gs pos="100000">
                <a:srgbClr val="C9939A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4555" tIns="42266" rIns="84555" bIns="42266" anchor="ctr" anchorCtr="0">
            <a:noAutofit/>
          </a:bodyPr>
          <a:lstStyle/>
          <a:p>
            <a:r>
              <a:rPr lang="en-US" altLang="zh-TW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1.</a:t>
            </a:r>
            <a:r>
              <a:rPr lang="zh-TW" altLang="en-US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災難類型</a:t>
            </a:r>
            <a:endParaRPr sz="178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r>
              <a:rPr lang="en-US" altLang="zh-TW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lang="zh-TW" altLang="en-US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災難事件</a:t>
            </a:r>
            <a:endParaRPr sz="178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r>
              <a:rPr lang="en-US" altLang="zh-TW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</a:t>
            </a:r>
            <a:r>
              <a:rPr lang="zh-TW" altLang="en-US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災難應變路徑圖（研究成果建議）</a:t>
            </a:r>
            <a:endParaRPr sz="178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r>
              <a:rPr lang="en-US" altLang="zh-TW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4.</a:t>
            </a:r>
            <a:r>
              <a:rPr lang="zh-TW" altLang="en-US" sz="178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表單工具／資訊平台</a:t>
            </a:r>
            <a:endParaRPr sz="178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65" name="Google Shape;765;p20"/>
          <p:cNvSpPr txBox="1">
            <a:spLocks noGrp="1"/>
          </p:cNvSpPr>
          <p:nvPr>
            <p:ph type="sldNum" idx="12"/>
          </p:nvPr>
        </p:nvSpPr>
        <p:spPr>
          <a:xfrm>
            <a:off x="8568207" y="6356355"/>
            <a:ext cx="2696952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4555" tIns="42266" rIns="84555" bIns="42266" rtlCol="0" anchor="ctr" anchorCtr="0">
            <a:noAutofit/>
          </a:bodyPr>
          <a:lstStyle/>
          <a:p>
            <a:fld id="{00000000-1234-1234-1234-123412341234}" type="slidenum">
              <a:rPr lang="en-US" altLang="zh-TW">
                <a:latin typeface="DFKai-SB"/>
                <a:ea typeface="DFKai-SB"/>
                <a:cs typeface="DFKai-SB"/>
                <a:sym typeface="DFKai-SB"/>
              </a:rPr>
              <a:pPr/>
              <a:t>8</a:t>
            </a:fld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87DD15C-C5AD-4620-9750-571824FB4875}"/>
              </a:ext>
            </a:extLst>
          </p:cNvPr>
          <p:cNvSpPr/>
          <p:nvPr/>
        </p:nvSpPr>
        <p:spPr>
          <a:xfrm>
            <a:off x="4434574" y="613247"/>
            <a:ext cx="6429169" cy="2281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sz="2400" dirty="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77D3341-F5CB-2F43-99EA-E69BB891B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0" b="2044"/>
          <a:stretch/>
        </p:blipFill>
        <p:spPr>
          <a:xfrm>
            <a:off x="1911767" y="986035"/>
            <a:ext cx="3742858" cy="574839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4" y="524370"/>
            <a:ext cx="418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註冊資料確認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D49C4-5F09-EB40-8032-EA27AB20AF40}"/>
              </a:ext>
            </a:extLst>
          </p:cNvPr>
          <p:cNvSpPr txBox="1"/>
          <p:nvPr/>
        </p:nvSpPr>
        <p:spPr>
          <a:xfrm>
            <a:off x="4361086" y="715158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人才資料庫</a:t>
            </a:r>
            <a:endParaRPr kumimoji="1"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需依序選擇「是」，才會開啟後續問題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58B2FEA-77AE-6B45-952E-F0B9C232609D}"/>
              </a:ext>
            </a:extLst>
          </p:cNvPr>
          <p:cNvSpPr/>
          <p:nvPr/>
        </p:nvSpPr>
        <p:spPr>
          <a:xfrm>
            <a:off x="2295936" y="3643643"/>
            <a:ext cx="3088201" cy="47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74B7972-B04B-E947-8DB8-DA20B201926B}"/>
              </a:ext>
            </a:extLst>
          </p:cNvPr>
          <p:cNvSpPr/>
          <p:nvPr/>
        </p:nvSpPr>
        <p:spPr>
          <a:xfrm>
            <a:off x="2295936" y="4151643"/>
            <a:ext cx="3088201" cy="47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E16A625-9804-F343-A171-2F9A21D2FBC5}"/>
              </a:ext>
            </a:extLst>
          </p:cNvPr>
          <p:cNvSpPr/>
          <p:nvPr/>
        </p:nvSpPr>
        <p:spPr>
          <a:xfrm>
            <a:off x="2295936" y="4685042"/>
            <a:ext cx="3088201" cy="1385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D06FAC0-611E-234C-BF63-3B52CDF3A9E2}"/>
              </a:ext>
            </a:extLst>
          </p:cNvPr>
          <p:cNvSpPr txBox="1"/>
          <p:nvPr/>
        </p:nvSpPr>
        <p:spPr>
          <a:xfrm>
            <a:off x="1868724" y="365187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endParaRPr kumimoji="1"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276C8DE-A29F-C544-9088-2BD18D201D72}"/>
              </a:ext>
            </a:extLst>
          </p:cNvPr>
          <p:cNvSpPr txBox="1"/>
          <p:nvPr/>
        </p:nvSpPr>
        <p:spPr>
          <a:xfrm>
            <a:off x="1868724" y="468504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endParaRPr kumimoji="1"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00A5DB-784F-874A-BBF9-3965753C8E3D}"/>
              </a:ext>
            </a:extLst>
          </p:cNvPr>
          <p:cNvSpPr txBox="1"/>
          <p:nvPr/>
        </p:nvSpPr>
        <p:spPr>
          <a:xfrm>
            <a:off x="1868724" y="420244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endParaRPr kumimoji="1" lang="zh-TW" altLang="en-US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406E2FD-1A98-46B1-8F41-3BD9917117FA}"/>
              </a:ext>
            </a:extLst>
          </p:cNvPr>
          <p:cNvGrpSpPr/>
          <p:nvPr/>
        </p:nvGrpSpPr>
        <p:grpSpPr>
          <a:xfrm>
            <a:off x="5768304" y="5268286"/>
            <a:ext cx="2359020" cy="723174"/>
            <a:chOff x="5768304" y="5268286"/>
            <a:chExt cx="2359020" cy="723174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BE33E8E0-5C40-459F-B3AE-E8002E2DE69E}"/>
                </a:ext>
              </a:extLst>
            </p:cNvPr>
            <p:cNvGrpSpPr/>
            <p:nvPr/>
          </p:nvGrpSpPr>
          <p:grpSpPr>
            <a:xfrm>
              <a:off x="5768304" y="5268286"/>
              <a:ext cx="2359020" cy="723174"/>
              <a:chOff x="6885361" y="2248734"/>
              <a:chExt cx="2368455" cy="646332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60E2424-0A80-48BF-9E60-4EBDB56A5471}"/>
                  </a:ext>
                </a:extLst>
              </p:cNvPr>
              <p:cNvSpPr/>
              <p:nvPr/>
            </p:nvSpPr>
            <p:spPr>
              <a:xfrm>
                <a:off x="6885361" y="2248734"/>
                <a:ext cx="2368454" cy="646332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sz="2400">
                  <a:highlight>
                    <a:srgbClr val="FFFF00"/>
                  </a:highlight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1C55FC3-66A8-4B7F-B56A-6A46B5E7A973}"/>
                  </a:ext>
                </a:extLst>
              </p:cNvPr>
              <p:cNvSpPr txBox="1"/>
              <p:nvPr/>
            </p:nvSpPr>
            <p:spPr>
              <a:xfrm>
                <a:off x="7214367" y="2348434"/>
                <a:ext cx="2039449" cy="41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新增手機號碼</a:t>
                </a:r>
              </a:p>
            </p:txBody>
          </p:sp>
        </p:grp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FCD3A306-9F14-4DC7-BB0D-5C11C82810A0}"/>
                </a:ext>
              </a:extLst>
            </p:cNvPr>
            <p:cNvSpPr txBox="1"/>
            <p:nvPr/>
          </p:nvSpPr>
          <p:spPr>
            <a:xfrm>
              <a:off x="5805737" y="5402071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endPara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DDC9C205-1DAC-4838-AF66-EC35AC36796A}"/>
              </a:ext>
            </a:extLst>
          </p:cNvPr>
          <p:cNvGrpSpPr/>
          <p:nvPr/>
        </p:nvGrpSpPr>
        <p:grpSpPr>
          <a:xfrm>
            <a:off x="2203426" y="1088846"/>
            <a:ext cx="5580996" cy="1775305"/>
            <a:chOff x="2053332" y="1308398"/>
            <a:chExt cx="7933788" cy="1586668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A4171D0-CA55-433B-9D06-EFA623912D9A}"/>
                </a:ext>
              </a:extLst>
            </p:cNvPr>
            <p:cNvSpPr/>
            <p:nvPr/>
          </p:nvSpPr>
          <p:spPr>
            <a:xfrm>
              <a:off x="7020648" y="2248734"/>
              <a:ext cx="2966472" cy="646332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sz="240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2A3E01FC-F6EA-4313-82AC-C39CB1E1E916}"/>
                </a:ext>
              </a:extLst>
            </p:cNvPr>
            <p:cNvSpPr txBox="1"/>
            <p:nvPr/>
          </p:nvSpPr>
          <p:spPr>
            <a:xfrm>
              <a:off x="7020648" y="2348434"/>
              <a:ext cx="2039449" cy="412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新增房間代碼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5550D9B-C0A2-4D6B-AC51-D51AD89B50BA}"/>
                </a:ext>
              </a:extLst>
            </p:cNvPr>
            <p:cNvSpPr/>
            <p:nvPr/>
          </p:nvSpPr>
          <p:spPr>
            <a:xfrm>
              <a:off x="2053332" y="1308398"/>
              <a:ext cx="2157226" cy="421095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sz="240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" name="接點: 肘形 7">
            <a:extLst>
              <a:ext uri="{FF2B5EF4-FFF2-40B4-BE49-F238E27FC236}">
                <a16:creationId xmlns:a16="http://schemas.microsoft.com/office/drawing/2014/main" id="{9869F9D3-3100-4F63-A24E-6DDDD2B5016F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3763961" y="1447700"/>
            <a:ext cx="2977084" cy="69327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82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821</Words>
  <Application>Microsoft Office PowerPoint</Application>
  <PresentationFormat>寬螢幕</PresentationFormat>
  <Paragraphs>120</Paragraphs>
  <Slides>20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Microsoft JhengHei</vt:lpstr>
      <vt:lpstr>標楷體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前測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腳本與回應分享</vt:lpstr>
      <vt:lpstr>PowerPoint 簡報</vt:lpstr>
      <vt:lpstr>後測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 Jung Tsai</dc:creator>
  <cp:lastModifiedBy>Tiagozhang</cp:lastModifiedBy>
  <cp:revision>31</cp:revision>
  <dcterms:created xsi:type="dcterms:W3CDTF">2021-05-28T02:56:05Z</dcterms:created>
  <dcterms:modified xsi:type="dcterms:W3CDTF">2021-06-10T11:08:41Z</dcterms:modified>
</cp:coreProperties>
</file>