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9" r:id="rId2"/>
    <p:sldId id="257" r:id="rId3"/>
    <p:sldId id="268" r:id="rId4"/>
    <p:sldId id="271" r:id="rId5"/>
    <p:sldId id="272" r:id="rId6"/>
    <p:sldId id="274" r:id="rId7"/>
    <p:sldId id="273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87" r:id="rId19"/>
    <p:sldId id="285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476"/>
    <a:srgbClr val="FCEBEC"/>
    <a:srgbClr val="7DCEF6"/>
    <a:srgbClr val="FEE6E5"/>
    <a:srgbClr val="F7F7F7"/>
    <a:srgbClr val="FFFAD9"/>
    <a:srgbClr val="974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5"/>
    <p:restoredTop sz="94656"/>
  </p:normalViewPr>
  <p:slideViewPr>
    <p:cSldViewPr snapToGrid="0" snapToObjects="1">
      <p:cViewPr>
        <p:scale>
          <a:sx n="75" d="100"/>
          <a:sy n="75" d="100"/>
        </p:scale>
        <p:origin x="-34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2AB24-8DF9-484B-ABF3-8329D93C9127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CC6F-D162-F340-BA4D-840EC4C2028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1931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CC6F-D162-F340-BA4D-840EC4C20287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538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CC6F-D162-F340-BA4D-840EC4C20287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9978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CC6F-D162-F340-BA4D-840EC4C20287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9840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CC6F-D162-F340-BA4D-840EC4C20287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4519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CC6F-D162-F340-BA4D-840EC4C20287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754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CC6F-D162-F340-BA4D-840EC4C20287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463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CC6F-D162-F340-BA4D-840EC4C20287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20304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CC6F-D162-F340-BA4D-840EC4C20287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30951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CC6F-D162-F340-BA4D-840EC4C20287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2122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CC6F-D162-F340-BA4D-840EC4C20287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53173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CC6F-D162-F340-BA4D-840EC4C20287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2003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5932B66-1738-5690-A0C4-05FC3B13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4C1F33F3-F6D6-2763-276E-F1497C3F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0477588F-7F71-BE2B-3CBE-369D541A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323FD8B-17BB-DE0E-E9CA-30ECDCAF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554855E-0ADB-6A0C-6DA4-8E50E932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9403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CC3793B-AC27-4232-7EA5-6D169A3A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06BF8157-397F-B01B-3F26-3AC197790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102083E-F527-BE68-BCE1-F0B60CDD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FDA8559-FC3F-1F42-5D5A-70F5CE94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19C71651-3D82-F5BC-209D-33DBE1A3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562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8AB26A18-34F5-75FB-69F5-915E6D768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4C85CE32-9667-98C1-F9CA-A867F9690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1DF61C1-7C12-B82B-1701-EE972DFF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A3D726F-B96B-440A-5A4C-73E2F13A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1916F0F-563F-5D99-4D17-B2551A6C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3897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76020A0-844D-2E1E-6039-A920D4D1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C042489-59A5-CB72-6181-58EAA500D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616F5F1-3EB8-6097-86D0-24BDE108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0E1383F-DC45-D476-BC50-442EFC4F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867203B-E03B-FEA0-E43A-E873E9B8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4073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8704209-E9B3-EF8F-D59A-320AD3CF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F9326242-FA90-D418-E2B5-BE7A11546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745682E-1417-C754-CB3F-5E3FED1C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04F24E2-A428-2929-24D1-B79493E6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B6E2F41-D61E-D02A-4897-2F2A7F3F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4594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078AF74-65B8-82A2-0FE3-B0876EB3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9463DB7-3AB6-A84B-E83B-3DD9E700E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B31243CF-3723-8DCB-5690-411709B43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5EB8DFC-5DC5-F4A1-7B6E-04E33F3C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7FDDF9F4-25F2-B738-75E1-F5E550C0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493D31A-4EB4-1A6B-7102-57ADDBD4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0790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EB13B65-6420-4FFE-F281-54EC1EAC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B76C78F-E15E-44CB-4753-E4E8EBD31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FFFDDF81-348A-EC05-2AFF-4DCFFE3B2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5C233951-E278-D3E1-6CD5-F267C5BBB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7A5A4C96-4662-9D0B-E1FB-4E6B2625A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52BDBD68-2C44-883D-9C74-5DE80F15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D234374D-2A29-8954-47E9-B50570287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950280DA-19EC-7AB9-EC37-F5AFD592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5091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E7A1DD3-D9E3-B93C-9164-0DFA3E83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E1B97CCC-B611-CB8C-49F6-5ADE3CCF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B79BA929-9A84-7487-6A8B-98D43ACB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50AE09F6-17B7-D003-E04F-7A42C345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9960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B5CBA9DF-91ED-C45C-3A64-C32B6D83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7A1D314D-2759-DC41-CA48-B17CAC61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C0E617A4-C1A3-0E4F-FF59-C2B0F323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8250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2AABF62-59DB-4504-E4E5-A57B11A35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4E4A7F3-FC36-E8AE-C724-D1E7BB14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292D600-09AA-057D-4839-D7FA9C9D8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774F4C76-68BA-9B20-B12F-49B4E279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698A5BDF-60FC-2846-47F8-5C10405C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D56B9B47-4CD7-FAA9-4A1B-2B5943FD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627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E53E420-E303-F8EF-79FE-00C22486C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B023EEF8-3281-9881-71B1-F74A35C5D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134B554B-F445-D21E-1AF5-9CF0E9731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B9009280-3612-A267-EAD6-BEFE8510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E600B0F0-29FE-95B7-4660-E5B85D3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65F83CE-65BD-5248-CE45-63529405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238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17DB7279-3DC0-D0D4-216F-E3ACA2DE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4427648F-29B4-EC42-E593-187AE8AE5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8FA3EBC-ED06-326D-3C8A-7728D311B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BD15-D65E-1543-8BB9-8B207CCD2DEF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E88B220-8E64-B772-7248-D3270C65A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6764EC8-6FA5-BE4A-0275-D5D1F4547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5B8B2-6B8A-DB42-8516-B186BA3598B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795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C09CE3E-AFA1-2A48-DB4D-3EBE799EE69A}"/>
              </a:ext>
            </a:extLst>
          </p:cNvPr>
          <p:cNvSpPr/>
          <p:nvPr/>
        </p:nvSpPr>
        <p:spPr>
          <a:xfrm>
            <a:off x="0" y="0"/>
            <a:ext cx="12192000" cy="3614738"/>
          </a:xfrm>
          <a:prstGeom prst="rect">
            <a:avLst/>
          </a:prstGeom>
          <a:solidFill>
            <a:srgbClr val="FEE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1EEC4AA-E547-628E-EF29-D6B125CE9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淺談 </a:t>
            </a:r>
            <a:r>
              <a:rPr kumimoji="1"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UI</a:t>
            </a:r>
            <a:r>
              <a:rPr kumimoji="1"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設計排版技巧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627BA9D9-B0EC-2490-3FD2-B41DC627A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7114"/>
            <a:ext cx="9144000" cy="1414670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這樣你看得懂嗎？讓你秒懂的資訊設計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</a:t>
            </a: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X》</a:t>
            </a:r>
          </a:p>
          <a:p>
            <a:r>
              <a:rPr lang="zh-TW" altLang="en-US" sz="1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渡辺克之著／謝薾鎂譯</a:t>
            </a:r>
            <a:endParaRPr lang="zh-TW" altLang="en-US" sz="20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xmlns="" id="{4E8176E4-FCBA-9637-08BE-AF812BB1BC66}"/>
              </a:ext>
            </a:extLst>
          </p:cNvPr>
          <p:cNvSpPr txBox="1">
            <a:spLocks/>
          </p:cNvSpPr>
          <p:nvPr/>
        </p:nvSpPr>
        <p:spPr>
          <a:xfrm>
            <a:off x="1524000" y="5988051"/>
            <a:ext cx="9144000" cy="312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1600" dirty="0" err="1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Mimino</a:t>
            </a:r>
            <a:r>
              <a:rPr kumimoji="1" lang="en-US" altLang="zh-TW" sz="1600" dirty="0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Tsai 2022-07-28</a:t>
            </a:r>
            <a:endParaRPr kumimoji="1" lang="zh-TW" altLang="en-US" sz="1600" dirty="0">
              <a:solidFill>
                <a:srgbClr val="D34476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316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B22F805-0094-B822-FC0B-F7CC62AB0F5D}"/>
              </a:ext>
            </a:extLst>
          </p:cNvPr>
          <p:cNvSpPr/>
          <p:nvPr/>
        </p:nvSpPr>
        <p:spPr>
          <a:xfrm>
            <a:off x="5141843" y="0"/>
            <a:ext cx="7050156" cy="6858000"/>
          </a:xfrm>
          <a:prstGeom prst="rect">
            <a:avLst/>
          </a:prstGeom>
          <a:solidFill>
            <a:srgbClr val="FFF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留白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C10D3890-57A8-B33A-51AE-63DBD0D580F2}"/>
              </a:ext>
            </a:extLst>
          </p:cNvPr>
          <p:cNvSpPr txBox="1">
            <a:spLocks/>
          </p:cNvSpPr>
          <p:nvPr/>
        </p:nvSpPr>
        <p:spPr>
          <a:xfrm>
            <a:off x="838201" y="1560443"/>
            <a:ext cx="3919330" cy="335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照片或圖解等圖像之間，與用來說明的文章等元素之間，也要製造留白，才不會讓版面太擠。請根據原則來設定各自的留白距離。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34BD74B-C523-98C8-4F1E-6D22532C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05452" y="872751"/>
            <a:ext cx="6505888" cy="54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B22F805-0094-B822-FC0B-F7CC62AB0F5D}"/>
              </a:ext>
            </a:extLst>
          </p:cNvPr>
          <p:cNvSpPr/>
          <p:nvPr/>
        </p:nvSpPr>
        <p:spPr>
          <a:xfrm>
            <a:off x="5141843" y="0"/>
            <a:ext cx="7050156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視覺動線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C10D3890-57A8-B33A-51AE-63DBD0D580F2}"/>
              </a:ext>
            </a:extLst>
          </p:cNvPr>
          <p:cNvSpPr txBox="1">
            <a:spLocks/>
          </p:cNvSpPr>
          <p:nvPr/>
        </p:nvSpPr>
        <p:spPr>
          <a:xfrm>
            <a:off x="838201" y="1560443"/>
            <a:ext cx="3919330" cy="335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當版面中訊息量很多，建議讓讀者順著論點依序閱讀，才能順利地傳達。如果觀眾視線能隨著內容自然移動，簡報的成功率也會提高。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通常最自然的視覺動線，就是「從左到右」、「從上到下」移動的「</a:t>
            </a:r>
            <a:r>
              <a:rPr lang="en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字形編排」，可讓人毫無壓力地持續閱讀。</a:t>
            </a:r>
          </a:p>
        </p:txBody>
      </p:sp>
      <p:pic>
        <p:nvPicPr>
          <p:cNvPr id="4" name="圖片 3" descr="一張含有 文字, 天線 的圖片&#10;&#10;自動產生的描述">
            <a:extLst>
              <a:ext uri="{FF2B5EF4-FFF2-40B4-BE49-F238E27FC236}">
                <a16:creationId xmlns:a16="http://schemas.microsoft.com/office/drawing/2014/main" xmlns="" id="{990846EA-6909-CF68-D749-9C3FAEF77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084"/>
          <a:stretch/>
        </p:blipFill>
        <p:spPr>
          <a:xfrm>
            <a:off x="5200921" y="1926652"/>
            <a:ext cx="3466000" cy="3123052"/>
          </a:xfrm>
          <a:prstGeom prst="rect">
            <a:avLst/>
          </a:prstGeom>
        </p:spPr>
      </p:pic>
      <p:pic>
        <p:nvPicPr>
          <p:cNvPr id="6" name="圖片 5" descr="一張含有 文字, 天線 的圖片&#10;&#10;自動產生的描述">
            <a:extLst>
              <a:ext uri="{FF2B5EF4-FFF2-40B4-BE49-F238E27FC236}">
                <a16:creationId xmlns:a16="http://schemas.microsoft.com/office/drawing/2014/main" xmlns="" id="{10A3123C-198B-5FFD-5B36-FD6317140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84"/>
          <a:stretch/>
        </p:blipFill>
        <p:spPr>
          <a:xfrm>
            <a:off x="8666921" y="1926652"/>
            <a:ext cx="3466000" cy="31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1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B22F805-0094-B822-FC0B-F7CC62AB0F5D}"/>
              </a:ext>
            </a:extLst>
          </p:cNvPr>
          <p:cNvSpPr/>
          <p:nvPr/>
        </p:nvSpPr>
        <p:spPr>
          <a:xfrm>
            <a:off x="5141843" y="0"/>
            <a:ext cx="7050156" cy="6858000"/>
          </a:xfrm>
          <a:prstGeom prst="rect">
            <a:avLst/>
          </a:prstGeom>
          <a:solidFill>
            <a:srgbClr val="FEE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視覺動線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C10D3890-57A8-B33A-51AE-63DBD0D580F2}"/>
              </a:ext>
            </a:extLst>
          </p:cNvPr>
          <p:cNvSpPr txBox="1">
            <a:spLocks/>
          </p:cNvSpPr>
          <p:nvPr/>
        </p:nvSpPr>
        <p:spPr>
          <a:xfrm>
            <a:off x="838201" y="1560443"/>
            <a:ext cx="3919330" cy="335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若不想用區塊型的編排，只要替標題加上編號，就能讓讀者理解順序！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C65E2E6-9107-FC80-E70E-2426F2862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3" r="2310" b="4814"/>
          <a:stretch/>
        </p:blipFill>
        <p:spPr>
          <a:xfrm>
            <a:off x="5322085" y="1045030"/>
            <a:ext cx="6535135" cy="466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8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B22F805-0094-B822-FC0B-F7CC62AB0F5D}"/>
              </a:ext>
            </a:extLst>
          </p:cNvPr>
          <p:cNvSpPr/>
          <p:nvPr/>
        </p:nvSpPr>
        <p:spPr>
          <a:xfrm>
            <a:off x="5141844" y="0"/>
            <a:ext cx="7050156" cy="6858000"/>
          </a:xfrm>
          <a:prstGeom prst="rect">
            <a:avLst/>
          </a:prstGeom>
          <a:solidFill>
            <a:srgbClr val="FEE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視覺動線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C10D3890-57A8-B33A-51AE-63DBD0D580F2}"/>
              </a:ext>
            </a:extLst>
          </p:cNvPr>
          <p:cNvSpPr txBox="1">
            <a:spLocks/>
          </p:cNvSpPr>
          <p:nvPr/>
        </p:nvSpPr>
        <p:spPr>
          <a:xfrm>
            <a:off x="838201" y="1560443"/>
            <a:ext cx="3919330" cy="4120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除了利用編號指引，也可以用指標般的箭頭來指引，最適當的圖形是等邊三角形或實心箭頭。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200"/>
              </a:lnSpc>
            </a:pP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讀者的視線通常會隨著有尖角的方向移動，不過要注意的是，箭頭角度太大會給人強迫感，過大或顏色太鮮豔的圖形也會破壞版面。因此建議使用</a:t>
            </a:r>
            <a:r>
              <a:rPr lang="zh-TW" altLang="en-US" sz="1600" dirty="0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角度緩和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600" dirty="0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淺色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1600" dirty="0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無框線的圖形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xmlns="" id="{A5CE61B2-A9E1-F4A5-E986-653D7B68D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6" r="2839" b="5177"/>
          <a:stretch/>
        </p:blipFill>
        <p:spPr>
          <a:xfrm>
            <a:off x="5309881" y="1157287"/>
            <a:ext cx="6498942" cy="4523985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xmlns="" id="{DD546825-F450-507C-87EE-C0FB9B0CDF0F}"/>
              </a:ext>
            </a:extLst>
          </p:cNvPr>
          <p:cNvSpPr txBox="1">
            <a:spLocks/>
          </p:cNvSpPr>
          <p:nvPr/>
        </p:nvSpPr>
        <p:spPr>
          <a:xfrm>
            <a:off x="5588691" y="5481566"/>
            <a:ext cx="6388169" cy="101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能輕鬆誘導視線的圖形就是最佳選擇。請不要用太多，只要在想斷開視線的地方使用就好！</a:t>
            </a:r>
          </a:p>
        </p:txBody>
      </p:sp>
    </p:spTree>
    <p:extLst>
      <p:ext uri="{BB962C8B-B14F-4D97-AF65-F5344CB8AC3E}">
        <p14:creationId xmlns:p14="http://schemas.microsoft.com/office/powerpoint/2010/main" val="316146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B22F805-0094-B822-FC0B-F7CC62AB0F5D}"/>
              </a:ext>
            </a:extLst>
          </p:cNvPr>
          <p:cNvSpPr/>
          <p:nvPr/>
        </p:nvSpPr>
        <p:spPr>
          <a:xfrm>
            <a:off x="5141843" y="0"/>
            <a:ext cx="7050156" cy="6858000"/>
          </a:xfrm>
          <a:prstGeom prst="rect">
            <a:avLst/>
          </a:prstGeom>
          <a:solidFill>
            <a:srgbClr val="FFF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視覺動線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C10D3890-57A8-B33A-51AE-63DBD0D580F2}"/>
              </a:ext>
            </a:extLst>
          </p:cNvPr>
          <p:cNvSpPr txBox="1">
            <a:spLocks/>
          </p:cNvSpPr>
          <p:nvPr/>
        </p:nvSpPr>
        <p:spPr>
          <a:xfrm>
            <a:off x="838201" y="1560443"/>
            <a:ext cx="3919330" cy="335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不想用箭頭圖形引導視線時該怎麼辦？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200"/>
              </a:lnSpc>
            </a:pP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活用「數字或吸睛元素」，也可以有效地引導讀者的視線。即使是稍微不規則的排法，一般人的習慣也都是會順著數字編號閱讀。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34BD74B-C523-98C8-4F1E-6D22532C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39839" y="609228"/>
            <a:ext cx="5413960" cy="5639543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xmlns="" id="{29F9C9CB-DDF5-1738-FAC8-59EEDF957EAC}"/>
              </a:ext>
            </a:extLst>
          </p:cNvPr>
          <p:cNvSpPr txBox="1">
            <a:spLocks/>
          </p:cNvSpPr>
          <p:nvPr/>
        </p:nvSpPr>
        <p:spPr>
          <a:xfrm>
            <a:off x="6867835" y="5846692"/>
            <a:ext cx="3598172" cy="101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2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想要提升高級感時，也可以用羅馬數字</a:t>
            </a:r>
            <a:r>
              <a:rPr lang="en-US" altLang="zh-TW" sz="12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en" altLang="zh-TW" sz="12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</a:t>
            </a:r>
            <a:r>
              <a:rPr lang="zh-TW" altLang="en" sz="12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" altLang="zh-TW" sz="12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II</a:t>
            </a:r>
            <a:r>
              <a:rPr lang="zh-TW" altLang="en" sz="12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" altLang="zh-TW" sz="12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III)</a:t>
            </a:r>
            <a:r>
              <a:rPr lang="zh-TW" altLang="en" sz="1200" dirty="0">
                <a:solidFill>
                  <a:schemeClr val="accent3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zh-TW" altLang="en-US" sz="1200" dirty="0">
              <a:solidFill>
                <a:schemeClr val="accent3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186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B22F805-0094-B822-FC0B-F7CC62AB0F5D}"/>
              </a:ext>
            </a:extLst>
          </p:cNvPr>
          <p:cNvSpPr/>
          <p:nvPr/>
        </p:nvSpPr>
        <p:spPr>
          <a:xfrm>
            <a:off x="5141843" y="0"/>
            <a:ext cx="7050156" cy="6858000"/>
          </a:xfrm>
          <a:prstGeom prst="rect">
            <a:avLst/>
          </a:prstGeom>
          <a:solidFill>
            <a:srgbClr val="FFF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視覺動線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C10D3890-57A8-B33A-51AE-63DBD0D580F2}"/>
              </a:ext>
            </a:extLst>
          </p:cNvPr>
          <p:cNvSpPr txBox="1">
            <a:spLocks/>
          </p:cNvSpPr>
          <p:nvPr/>
        </p:nvSpPr>
        <p:spPr>
          <a:xfrm>
            <a:off x="838201" y="1560443"/>
            <a:ext cx="3919330" cy="335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■ 或 ◆ 這類符號或圖示，都是能有效引導視線的重點裝飾。若把照片或插圖當作吸睛元素，也可以吸引目光。使用時，建議讓元素的樣式、顏色、尺寸統一，提示讀者是相關的元素。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34BD74B-C523-98C8-4F1E-6D22532C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39839" y="609229"/>
            <a:ext cx="5413960" cy="56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5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B22F805-0094-B822-FC0B-F7CC62AB0F5D}"/>
              </a:ext>
            </a:extLst>
          </p:cNvPr>
          <p:cNvSpPr/>
          <p:nvPr/>
        </p:nvSpPr>
        <p:spPr>
          <a:xfrm>
            <a:off x="5141843" y="0"/>
            <a:ext cx="7050156" cy="6858000"/>
          </a:xfrm>
          <a:prstGeom prst="rect">
            <a:avLst/>
          </a:prstGeom>
          <a:solidFill>
            <a:srgbClr val="FFF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視覺動線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C10D3890-57A8-B33A-51AE-63DBD0D580F2}"/>
              </a:ext>
            </a:extLst>
          </p:cNvPr>
          <p:cNvSpPr txBox="1">
            <a:spLocks/>
          </p:cNvSpPr>
          <p:nvPr/>
        </p:nvSpPr>
        <p:spPr>
          <a:xfrm>
            <a:off x="838201" y="1560443"/>
            <a:ext cx="3919330" cy="335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人的觀看習慣是從「大的東西」往「小的東西」移動。一般而言，如果有大張照片或插圖就會先看，接著再看內文。因此把重要的訊息、想優先呈現的東西都放大，就是基本原則。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34BD74B-C523-98C8-4F1E-6D22532CF2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39839" y="817265"/>
            <a:ext cx="5413960" cy="52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9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20C6F90-DF6F-E483-8A8D-81A4A1FE7B6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C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F0474428-7A3A-7469-3235-BA46C70F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289" y="1527184"/>
            <a:ext cx="5897421" cy="4702175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6F26712B-21A6-9775-CC26-6D962173970D}"/>
              </a:ext>
            </a:extLst>
          </p:cNvPr>
          <p:cNvSpPr txBox="1"/>
          <p:nvPr/>
        </p:nvSpPr>
        <p:spPr>
          <a:xfrm>
            <a:off x="4104107" y="898543"/>
            <a:ext cx="3983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Q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：哪個菜單介紹比較井然有序？</a:t>
            </a:r>
          </a:p>
        </p:txBody>
      </p:sp>
    </p:spTree>
    <p:extLst>
      <p:ext uri="{BB962C8B-B14F-4D97-AF65-F5344CB8AC3E}">
        <p14:creationId xmlns:p14="http://schemas.microsoft.com/office/powerpoint/2010/main" val="325852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20C6F90-DF6F-E483-8A8D-81A4A1FE7B6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C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1698CB4-7CAB-1142-6707-9AE98B17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24" y="1200141"/>
            <a:ext cx="5897421" cy="47021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8319D5C0-60F7-DD96-1532-DE945250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142" y="1539162"/>
            <a:ext cx="1511300" cy="15748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2F7E7EFC-5469-EF97-4767-2033AA5D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121" y="1539162"/>
            <a:ext cx="1231900" cy="15748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8C026BCB-526E-CBFE-EBFB-6CC753745E07}"/>
              </a:ext>
            </a:extLst>
          </p:cNvPr>
          <p:cNvSpPr txBox="1"/>
          <p:nvPr/>
        </p:nvSpPr>
        <p:spPr>
          <a:xfrm>
            <a:off x="357187" y="3282246"/>
            <a:ext cx="30768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70C0"/>
              </a:buClr>
              <a:buSzPct val="120000"/>
              <a:buFont typeface="Zapf Dingbats"/>
              <a:buChar char="❍"/>
            </a:pP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大標題、小標題與內文間隔一致</a:t>
            </a:r>
            <a:endParaRPr lang="en-US" altLang="zh-TW" sz="1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SzPct val="120000"/>
              <a:buFont typeface="Zapf Dingbats"/>
              <a:buChar char="❍"/>
            </a:pP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內文與照片寬度一致，工整美觀</a:t>
            </a:r>
            <a:endParaRPr lang="en-US" altLang="zh-TW" sz="1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SzPct val="120000"/>
              <a:buFont typeface="Zapf Dingbats"/>
              <a:buChar char="❍"/>
            </a:pP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排列方式雖簡單，但是有規劃出 「整齊的部分」</a:t>
            </a:r>
            <a:endParaRPr lang="zh-TW" altLang="en-US" sz="1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22440E06-5B71-D611-1738-9DEAAF614BFD}"/>
              </a:ext>
            </a:extLst>
          </p:cNvPr>
          <p:cNvSpPr txBox="1"/>
          <p:nvPr/>
        </p:nvSpPr>
        <p:spPr>
          <a:xfrm>
            <a:off x="8873257" y="3282246"/>
            <a:ext cx="32330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F0000"/>
              </a:buClr>
              <a:buSzPct val="120000"/>
              <a:buFont typeface="標準系統字體"/>
              <a:buChar char="✗"/>
            </a:pP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元素交互排列，位置不固定，會使視線不斷移動，令人煩躁</a:t>
            </a:r>
            <a:endParaRPr lang="en-US" altLang="zh-TW" sz="1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SzPct val="120000"/>
              <a:buFont typeface="標準系統字體"/>
              <a:buChar char="✗"/>
            </a:pP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每段內文的起始位置都不同，令人難以閱讀</a:t>
            </a:r>
            <a:endParaRPr lang="en-US" altLang="zh-TW" sz="14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  <a:p>
            <a:pPr marL="285750" indent="-285750">
              <a:spcAft>
                <a:spcPts val="1200"/>
              </a:spcAft>
              <a:buClr>
                <a:srgbClr val="FF0000"/>
              </a:buClr>
              <a:buSzPct val="120000"/>
              <a:buFont typeface="標準系統字體"/>
              <a:buChar char="✗"/>
            </a:pPr>
            <a:r>
              <a:rPr lang="zh-TW" altLang="en-US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元素間的距離有微妙的差異，沒有完全對齊，會給人草率的感覺</a:t>
            </a:r>
          </a:p>
        </p:txBody>
      </p:sp>
    </p:spTree>
    <p:extLst>
      <p:ext uri="{BB962C8B-B14F-4D97-AF65-F5344CB8AC3E}">
        <p14:creationId xmlns:p14="http://schemas.microsoft.com/office/powerpoint/2010/main" val="101943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參考讀物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C10D3890-57A8-B33A-51AE-63DBD0D580F2}"/>
              </a:ext>
            </a:extLst>
          </p:cNvPr>
          <p:cNvSpPr txBox="1">
            <a:spLocks/>
          </p:cNvSpPr>
          <p:nvPr/>
        </p:nvSpPr>
        <p:spPr>
          <a:xfrm>
            <a:off x="838200" y="2079964"/>
            <a:ext cx="4891087" cy="982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這樣你看得懂嗎？讓你秒懂的資訊設計 </a:t>
            </a:r>
            <a:r>
              <a:rPr lang="en" altLang="zh-TW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 </a:t>
            </a:r>
            <a:r>
              <a:rPr lang="zh-TW" altLang="en-US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 </a:t>
            </a:r>
            <a:r>
              <a:rPr lang="en" altLang="zh-TW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</a:t>
            </a:r>
            <a:r>
              <a:rPr lang="zh-TW" altLang="en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 </a:t>
            </a:r>
            <a:endParaRPr lang="zh-TW" altLang="en-US" sz="1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平面設計、商業簡報、社群小編都要會的資訊傳達術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34BD74B-C523-98C8-4F1E-6D22532CF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77" r="10960"/>
          <a:stretch/>
        </p:blipFill>
        <p:spPr>
          <a:xfrm>
            <a:off x="6629400" y="1045029"/>
            <a:ext cx="3914775" cy="4995703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xmlns="" id="{3354EA19-14DB-0526-276A-25A5CDB13658}"/>
              </a:ext>
            </a:extLst>
          </p:cNvPr>
          <p:cNvSpPr txBox="1">
            <a:spLocks/>
          </p:cNvSpPr>
          <p:nvPr/>
        </p:nvSpPr>
        <p:spPr>
          <a:xfrm>
            <a:off x="838201" y="4889431"/>
            <a:ext cx="1905000" cy="982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作者： 渡辺克之 </a:t>
            </a:r>
            <a:endParaRPr lang="zh-TW" altLang="en-US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CBF4F69C-60FA-E4D6-411F-28C8E24837E3}"/>
              </a:ext>
            </a:extLst>
          </p:cNvPr>
          <p:cNvSpPr txBox="1">
            <a:spLocks/>
          </p:cNvSpPr>
          <p:nvPr/>
        </p:nvSpPr>
        <p:spPr>
          <a:xfrm>
            <a:off x="838200" y="3228135"/>
            <a:ext cx="4891087" cy="629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1400" b="1" dirty="0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「伝</a:t>
            </a:r>
            <a:r>
              <a:rPr lang="ja-JP" altLang="en-US" sz="1400" b="1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わる」のはどっち</a:t>
            </a:r>
            <a:r>
              <a:rPr lang="en-US" altLang="ja-JP" sz="1400" b="1" dirty="0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</a:t>
            </a:r>
            <a:r>
              <a:rPr lang="ja-JP" altLang="en-US" sz="1400" b="1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プレゼン・</a:t>
            </a:r>
            <a:r>
              <a:rPr lang="zh-TW" altLang="en-US" sz="1400" b="1" dirty="0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</a:t>
            </a:r>
            <a:r>
              <a:rPr lang="ja-JP" altLang="en-US" sz="1400" b="1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が</a:t>
            </a:r>
            <a:r>
              <a:rPr lang="zh-TW" altLang="en-US" sz="1400" b="1" dirty="0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劇的</a:t>
            </a:r>
            <a:r>
              <a:rPr lang="ja-JP" altLang="en-US" sz="1400" b="1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に</a:t>
            </a:r>
            <a:r>
              <a:rPr lang="zh-TW" altLang="en-US" sz="1400" b="1" dirty="0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変</a:t>
            </a:r>
            <a:r>
              <a:rPr lang="ja-JP" altLang="en-US" sz="1400" b="1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わる デザインのルール／</a:t>
            </a:r>
            <a:r>
              <a:rPr lang="zh-TW" altLang="en-US" sz="1400" b="1" dirty="0">
                <a:solidFill>
                  <a:srgbClr val="D3447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第一版</a:t>
            </a:r>
          </a:p>
        </p:txBody>
      </p:sp>
    </p:spTree>
    <p:extLst>
      <p:ext uri="{BB962C8B-B14F-4D97-AF65-F5344CB8AC3E}">
        <p14:creationId xmlns:p14="http://schemas.microsoft.com/office/powerpoint/2010/main" val="357901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00" y="1650587"/>
            <a:ext cx="3853069" cy="3063874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好的排版可以讓使用者在瀏覽過程中感受順暢無阻礙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排版出問題會讓使用者迷失在複雜的介面中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20C6F90-DF6F-E483-8A8D-81A4A1FE7B66}"/>
              </a:ext>
            </a:extLst>
          </p:cNvPr>
          <p:cNvSpPr/>
          <p:nvPr/>
        </p:nvSpPr>
        <p:spPr>
          <a:xfrm>
            <a:off x="5141843" y="0"/>
            <a:ext cx="7050156" cy="6858000"/>
          </a:xfrm>
          <a:prstGeom prst="rect">
            <a:avLst/>
          </a:prstGeom>
          <a:solidFill>
            <a:srgbClr val="FC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1698CB4-7CAB-1142-6707-9AE98B17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662" y="1484322"/>
            <a:ext cx="5897421" cy="470217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6C039C4A-4DDC-FC2D-FE8F-2E50B74543C4}"/>
              </a:ext>
            </a:extLst>
          </p:cNvPr>
          <p:cNvSpPr txBox="1"/>
          <p:nvPr/>
        </p:nvSpPr>
        <p:spPr>
          <a:xfrm>
            <a:off x="6675029" y="769947"/>
            <a:ext cx="3983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Q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：哪個菜單介紹比較井然有序？</a:t>
            </a:r>
          </a:p>
        </p:txBody>
      </p:sp>
    </p:spTree>
    <p:extLst>
      <p:ext uri="{BB962C8B-B14F-4D97-AF65-F5344CB8AC3E}">
        <p14:creationId xmlns:p14="http://schemas.microsoft.com/office/powerpoint/2010/main" val="319623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對齊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xmlns="" id="{FD687BEE-9F2D-98F2-01A3-96832603107E}"/>
              </a:ext>
            </a:extLst>
          </p:cNvPr>
          <p:cNvSpPr txBox="1">
            <a:spLocks/>
          </p:cNvSpPr>
          <p:nvPr/>
        </p:nvSpPr>
        <p:spPr>
          <a:xfrm>
            <a:off x="1918727" y="5059016"/>
            <a:ext cx="8470977" cy="128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讓文章的開頭、照片與文字方塊、圖形的水平或垂直線等元素的邊緣貼齊。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對齊的元素會讓讀者看起來感覺整齊，就像有一條假想的線，是舒適美觀的版面。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AD2667D7-82CF-4579-909B-A28D75E2A8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24259" y="1178317"/>
            <a:ext cx="8141858" cy="38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8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CCD537E-98C2-9373-DD38-498918CF96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00874" y="1072301"/>
            <a:ext cx="8188628" cy="437318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對齊</a:t>
            </a:r>
            <a:r>
              <a:rPr lang="en-US" altLang="zh-TW" sz="2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4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統一間隔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xmlns="" id="{FD687BEE-9F2D-98F2-01A3-96832603107E}"/>
              </a:ext>
            </a:extLst>
          </p:cNvPr>
          <p:cNvSpPr txBox="1">
            <a:spLocks/>
          </p:cNvSpPr>
          <p:nvPr/>
        </p:nvSpPr>
        <p:spPr>
          <a:xfrm>
            <a:off x="599069" y="5271052"/>
            <a:ext cx="10993861" cy="128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要表現內容的優先順序，或是表現關聯性的強弱時，統一間隔的技巧就變得很重要。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同類元素的間隔建議維持一致，例如標題與內文的間隔、所有條列項目的符號與句首文字的距離、並排圖片之間的空隙等。</a:t>
            </a:r>
          </a:p>
        </p:txBody>
      </p:sp>
    </p:spTree>
    <p:extLst>
      <p:ext uri="{BB962C8B-B14F-4D97-AF65-F5344CB8AC3E}">
        <p14:creationId xmlns:p14="http://schemas.microsoft.com/office/powerpoint/2010/main" val="339224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78BCB2B-F0B8-9FB7-8E0F-CA01FCF0E907}"/>
              </a:ext>
            </a:extLst>
          </p:cNvPr>
          <p:cNvSpPr/>
          <p:nvPr/>
        </p:nvSpPr>
        <p:spPr>
          <a:xfrm>
            <a:off x="0" y="0"/>
            <a:ext cx="12192000" cy="3614738"/>
          </a:xfrm>
          <a:prstGeom prst="rect">
            <a:avLst/>
          </a:prstGeom>
          <a:solidFill>
            <a:srgbClr val="FEE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909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留白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xmlns="" id="{FD687BEE-9F2D-98F2-01A3-96832603107E}"/>
              </a:ext>
            </a:extLst>
          </p:cNvPr>
          <p:cNvSpPr txBox="1">
            <a:spLocks/>
          </p:cNvSpPr>
          <p:nvPr/>
        </p:nvSpPr>
        <p:spPr>
          <a:xfrm>
            <a:off x="1275552" y="3200813"/>
            <a:ext cx="9640896" cy="221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排版時如果堅持「這個也要那個也要」，容易做出元素過多的擁擠版面。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「留白」是刻意打造空無一物的部分，藉此控制版面的平衡與氛圍。</a:t>
            </a:r>
          </a:p>
        </p:txBody>
      </p:sp>
    </p:spTree>
    <p:extLst>
      <p:ext uri="{BB962C8B-B14F-4D97-AF65-F5344CB8AC3E}">
        <p14:creationId xmlns:p14="http://schemas.microsoft.com/office/powerpoint/2010/main" val="381673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B6BF6A9-5741-765B-20B3-ED75D06A64FE}"/>
              </a:ext>
            </a:extLst>
          </p:cNvPr>
          <p:cNvSpPr/>
          <p:nvPr/>
        </p:nvSpPr>
        <p:spPr>
          <a:xfrm>
            <a:off x="5141843" y="0"/>
            <a:ext cx="7050156" cy="6858000"/>
          </a:xfrm>
          <a:prstGeom prst="rect">
            <a:avLst/>
          </a:prstGeom>
          <a:solidFill>
            <a:srgbClr val="FEE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留白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xmlns="" id="{FD687BEE-9F2D-98F2-01A3-96832603107E}"/>
              </a:ext>
            </a:extLst>
          </p:cNvPr>
          <p:cNvSpPr txBox="1">
            <a:spLocks/>
          </p:cNvSpPr>
          <p:nvPr/>
        </p:nvSpPr>
        <p:spPr>
          <a:xfrm>
            <a:off x="838201" y="1560443"/>
            <a:ext cx="3919330" cy="335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若將元素放在空白處，看起來就會很明顯；同理可知，若元素周圍有留白，自然能吸引視線，不一定要將元素放大或是上色。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200"/>
              </a:lnSpc>
            </a:pP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留白的設計，可以控制版面整體的感覺，大面積留白會給人高級感與舒適感，小面積留白則會產生熱鬧感或緊湊感，請務必巧妙活用。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34D7024C-F25D-FC66-6352-D1061CC1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26240" y="477078"/>
            <a:ext cx="6334596" cy="295192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50F8E30-4671-2A45-2306-6917DD27AA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26239" y="3622101"/>
            <a:ext cx="6334598" cy="29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8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B22F805-0094-B822-FC0B-F7CC62AB0F5D}"/>
              </a:ext>
            </a:extLst>
          </p:cNvPr>
          <p:cNvSpPr/>
          <p:nvPr/>
        </p:nvSpPr>
        <p:spPr>
          <a:xfrm>
            <a:off x="5141843" y="0"/>
            <a:ext cx="7050156" cy="6858000"/>
          </a:xfrm>
          <a:prstGeom prst="rect">
            <a:avLst/>
          </a:prstGeom>
          <a:solidFill>
            <a:srgbClr val="FFF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留白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100B6FEE-D067-010F-E913-6FD973D03D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04180" y="872751"/>
            <a:ext cx="6512073" cy="5447844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xmlns="" id="{C10D3890-57A8-B33A-51AE-63DBD0D580F2}"/>
              </a:ext>
            </a:extLst>
          </p:cNvPr>
          <p:cNvSpPr txBox="1">
            <a:spLocks/>
          </p:cNvSpPr>
          <p:nvPr/>
        </p:nvSpPr>
        <p:spPr>
          <a:xfrm>
            <a:off x="838201" y="1560443"/>
            <a:ext cx="3919330" cy="335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在元素與元素間製造留白，內容就會顯得更具整合性。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若拉大留白的距離，即可區別不同的類別，展現內容之間的關聯性。</a:t>
            </a:r>
          </a:p>
        </p:txBody>
      </p:sp>
    </p:spTree>
    <p:extLst>
      <p:ext uri="{BB962C8B-B14F-4D97-AF65-F5344CB8AC3E}">
        <p14:creationId xmlns:p14="http://schemas.microsoft.com/office/powerpoint/2010/main" val="322818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B22F805-0094-B822-FC0B-F7CC62AB0F5D}"/>
              </a:ext>
            </a:extLst>
          </p:cNvPr>
          <p:cNvSpPr/>
          <p:nvPr/>
        </p:nvSpPr>
        <p:spPr>
          <a:xfrm>
            <a:off x="5141843" y="0"/>
            <a:ext cx="7050156" cy="6858000"/>
          </a:xfrm>
          <a:prstGeom prst="rect">
            <a:avLst/>
          </a:prstGeom>
          <a:solidFill>
            <a:srgbClr val="FFF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留白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C10D3890-57A8-B33A-51AE-63DBD0D580F2}"/>
              </a:ext>
            </a:extLst>
          </p:cNvPr>
          <p:cNvSpPr txBox="1">
            <a:spLocks/>
          </p:cNvSpPr>
          <p:nvPr/>
        </p:nvSpPr>
        <p:spPr>
          <a:xfrm>
            <a:off x="838201" y="1560443"/>
            <a:ext cx="3919330" cy="335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紙張的切口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裁切處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與元素間也要有留白。紙張左右兩邊、上下兩邊的留白一致，即可讓版面產生良好的視覺平衡。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DF29CD0-E396-7C52-319C-D6D6A2AF61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02281" y="872751"/>
            <a:ext cx="6524743" cy="54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5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B22F805-0094-B822-FC0B-F7CC62AB0F5D}"/>
              </a:ext>
            </a:extLst>
          </p:cNvPr>
          <p:cNvSpPr/>
          <p:nvPr/>
        </p:nvSpPr>
        <p:spPr>
          <a:xfrm>
            <a:off x="5141843" y="0"/>
            <a:ext cx="7050156" cy="6858000"/>
          </a:xfrm>
          <a:prstGeom prst="rect">
            <a:avLst/>
          </a:prstGeom>
          <a:solidFill>
            <a:srgbClr val="FFF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531DF1A-BC5E-ED5B-2821-C6E928B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留白</a:t>
            </a:r>
            <a:endParaRPr kumimoji="1" lang="zh-TW" alt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C10D3890-57A8-B33A-51AE-63DBD0D580F2}"/>
              </a:ext>
            </a:extLst>
          </p:cNvPr>
          <p:cNvSpPr txBox="1">
            <a:spLocks/>
          </p:cNvSpPr>
          <p:nvPr/>
        </p:nvSpPr>
        <p:spPr>
          <a:xfrm>
            <a:off x="838201" y="1560443"/>
            <a:ext cx="3919330" cy="335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在標題與內文間製造留白，有助於理解內容。讓讀者可在閱讀標題後，先喘口氣再繼續閱讀內文，閱讀動線更加流暢。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7C51151-74C2-FA73-C988-E398D355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12748" y="873399"/>
            <a:ext cx="6530400" cy="545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99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7732</TotalTime>
  <Words>1034</Words>
  <Application>Microsoft Office PowerPoint</Application>
  <PresentationFormat>自訂</PresentationFormat>
  <Paragraphs>70</Paragraphs>
  <Slides>19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淺談 UI 設計排版技巧</vt:lpstr>
      <vt:lpstr>好的排版可以讓使用者在瀏覽過程中感受順暢無阻礙  排版出問題會讓使用者迷失在複雜的介面中 </vt:lpstr>
      <vt:lpstr>對齊</vt:lpstr>
      <vt:lpstr>對齊-統一間隔</vt:lpstr>
      <vt:lpstr>留白</vt:lpstr>
      <vt:lpstr>留白</vt:lpstr>
      <vt:lpstr>留白</vt:lpstr>
      <vt:lpstr>留白</vt:lpstr>
      <vt:lpstr>留白</vt:lpstr>
      <vt:lpstr>留白</vt:lpstr>
      <vt:lpstr>視覺動線</vt:lpstr>
      <vt:lpstr>視覺動線</vt:lpstr>
      <vt:lpstr>視覺動線</vt:lpstr>
      <vt:lpstr>視覺動線</vt:lpstr>
      <vt:lpstr>視覺動線</vt:lpstr>
      <vt:lpstr>視覺動線</vt:lpstr>
      <vt:lpstr>PowerPoint 簡報</vt:lpstr>
      <vt:lpstr>PowerPoint 簡報</vt:lpstr>
      <vt:lpstr>參考讀物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網頁前端設計師</dc:title>
  <dc:creator>Min Jung Tsai</dc:creator>
  <cp:lastModifiedBy>USER</cp:lastModifiedBy>
  <cp:revision>4</cp:revision>
  <dcterms:created xsi:type="dcterms:W3CDTF">2022-07-13T09:58:25Z</dcterms:created>
  <dcterms:modified xsi:type="dcterms:W3CDTF">2022-08-01T07:03:05Z</dcterms:modified>
</cp:coreProperties>
</file>