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DFF4"/>
    <a:srgbClr val="DFF4DF"/>
    <a:srgbClr val="DBF4BF"/>
    <a:srgbClr val="BFF4C8"/>
    <a:srgbClr val="D34476"/>
    <a:srgbClr val="68C109"/>
    <a:srgbClr val="7BD020"/>
    <a:srgbClr val="BBF293"/>
    <a:srgbClr val="FF9E47"/>
    <a:srgbClr val="30B5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879"/>
    <p:restoredTop sz="94640"/>
  </p:normalViewPr>
  <p:slideViewPr>
    <p:cSldViewPr snapToGrid="0" snapToObjects="1">
      <p:cViewPr>
        <p:scale>
          <a:sx n="68" d="100"/>
          <a:sy n="68" d="100"/>
        </p:scale>
        <p:origin x="-32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D5932B66-1738-5690-A0C4-05FC3B1302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4C1F33F3-F6D6-2763-276E-F1497C3F4F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0477588F-7F71-BE2B-3CBE-369D541A5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D15-D65E-1543-8BB9-8B207CCD2DEF}" type="datetimeFigureOut">
              <a:rPr kumimoji="1" lang="zh-TW" altLang="en-US" smtClean="0"/>
              <a:t>2022/8/1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D323FD8B-17BB-DE0E-E9CA-30ECDCAF1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1554855E-0ADB-6A0C-6DA4-8E50E932D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394036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CC3793B-AC27-4232-7EA5-6D169A3AD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06BF8157-397F-B01B-3F26-3AC197790A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E102083E-F527-BE68-BCE1-F0B60CDDB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D15-D65E-1543-8BB9-8B207CCD2DEF}" type="datetimeFigureOut">
              <a:rPr kumimoji="1" lang="zh-TW" altLang="en-US" smtClean="0"/>
              <a:t>2022/8/1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BFDA8559-FC3F-1F42-5D5A-70F5CE948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19C71651-3D82-F5BC-209D-33DBE1A3F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185622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xmlns="" id="{8AB26A18-34F5-75FB-69F5-915E6D768D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4C85CE32-9667-98C1-F9CA-A867F96907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51DF61C1-7C12-B82B-1701-EE972DFF0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D15-D65E-1543-8BB9-8B207CCD2DEF}" type="datetimeFigureOut">
              <a:rPr kumimoji="1" lang="zh-TW" altLang="en-US" smtClean="0"/>
              <a:t>2022/8/1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DA3D726F-B96B-440A-5A4C-73E2F13AD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21916F0F-563F-5D99-4D17-B2551A6CF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38971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D76020A0-844D-2E1E-6039-A920D4D1B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FC042489-59A5-CB72-6181-58EAA500D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3616F5F1-3EB8-6097-86D0-24BDE1080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D15-D65E-1543-8BB9-8B207CCD2DEF}" type="datetimeFigureOut">
              <a:rPr kumimoji="1" lang="zh-TW" altLang="en-US" smtClean="0"/>
              <a:t>2022/8/1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60E1383F-DC45-D476-BC50-442EFC4FB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5867203B-E03B-FEA0-E43A-E873E9B88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040734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58704209-E9B3-EF8F-D59A-320AD3CF0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F9326242-FA90-D418-E2B5-BE7A11546A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3745682E-1417-C754-CB3F-5E3FED1C6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D15-D65E-1543-8BB9-8B207CCD2DEF}" type="datetimeFigureOut">
              <a:rPr kumimoji="1" lang="zh-TW" altLang="en-US" smtClean="0"/>
              <a:t>2022/8/1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804F24E2-A428-2929-24D1-B79493E67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CB6E2F41-D61E-D02A-4897-2F2A7F3F3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45944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C078AF74-65B8-82A2-0FE3-B0876EB36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19463DB7-3AB6-A84B-E83B-3DD9E700E3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B31243CF-3723-8DCB-5690-411709B435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C5EB8DFC-5DC5-F4A1-7B6E-04E33F3C1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D15-D65E-1543-8BB9-8B207CCD2DEF}" type="datetimeFigureOut">
              <a:rPr kumimoji="1" lang="zh-TW" altLang="en-US" smtClean="0"/>
              <a:t>2022/8/1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7FDDF9F4-25F2-B738-75E1-F5E550C0D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C493D31A-4EB4-1A6B-7102-57ADDBD42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907902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DEB13B65-6420-4FFE-F281-54EC1EAC0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AB76C78F-E15E-44CB-4753-E4E8EBD31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FFFDDF81-348A-EC05-2AFF-4DCFFE3B25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xmlns="" id="{5C233951-E278-D3E1-6CD5-F267C5BBB5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xmlns="" id="{7A5A4C96-4662-9D0B-E1FB-4E6B2625A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xmlns="" id="{52BDBD68-2C44-883D-9C74-5DE80F15C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D15-D65E-1543-8BB9-8B207CCD2DEF}" type="datetimeFigureOut">
              <a:rPr kumimoji="1" lang="zh-TW" altLang="en-US" smtClean="0"/>
              <a:t>2022/8/1</a:t>
            </a:fld>
            <a:endParaRPr kumimoji="1"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xmlns="" id="{D234374D-2A29-8954-47E9-B50570287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xmlns="" id="{950280DA-19EC-7AB9-EC37-F5AFD592E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850917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3E7A1DD3-D9E3-B93C-9164-0DFA3E83D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xmlns="" id="{E1B97CCC-B611-CB8C-49F6-5ADE3CCFE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D15-D65E-1543-8BB9-8B207CCD2DEF}" type="datetimeFigureOut">
              <a:rPr kumimoji="1" lang="zh-TW" altLang="en-US" smtClean="0"/>
              <a:t>2022/8/1</a:t>
            </a:fld>
            <a:endParaRPr kumimoji="1"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xmlns="" id="{B79BA929-9A84-7487-6A8B-98D43ACBE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xmlns="" id="{50AE09F6-17B7-D003-E04F-7A42C345C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299604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xmlns="" id="{B5CBA9DF-91ED-C45C-3A64-C32B6D83C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D15-D65E-1543-8BB9-8B207CCD2DEF}" type="datetimeFigureOut">
              <a:rPr kumimoji="1" lang="zh-TW" altLang="en-US" smtClean="0"/>
              <a:t>2022/8/1</a:t>
            </a:fld>
            <a:endParaRPr kumimoji="1"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xmlns="" id="{7A1D314D-2759-DC41-CA48-B17CAC612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C0E617A4-C1A3-0E4F-FF59-C2B0F3233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382509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12AABF62-59DB-4504-E4E5-A57B11A35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34E4A7F3-FC36-E8AE-C724-D1E7BB141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D292D600-09AA-057D-4839-D7FA9C9D89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774F4C76-68BA-9B20-B12F-49B4E2794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D15-D65E-1543-8BB9-8B207CCD2DEF}" type="datetimeFigureOut">
              <a:rPr kumimoji="1" lang="zh-TW" altLang="en-US" smtClean="0"/>
              <a:t>2022/8/1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698A5BDF-60FC-2846-47F8-5C10405CB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D56B9B47-4CD7-FAA9-4A1B-2B5943FD7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62796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3E53E420-E303-F8EF-79FE-00C22486C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xmlns="" id="{B023EEF8-3281-9881-71B1-F74A35C5DE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134B554B-F445-D21E-1AF5-9CF0E97310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B9009280-3612-A267-EAD6-BEFE85101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D15-D65E-1543-8BB9-8B207CCD2DEF}" type="datetimeFigureOut">
              <a:rPr kumimoji="1" lang="zh-TW" altLang="en-US" smtClean="0"/>
              <a:t>2022/8/1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E600B0F0-29FE-95B7-4660-E5B85D385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865F83CE-65BD-5248-CE45-635294050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2385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xmlns="" id="{17DB7279-3DC0-D0D4-216F-E3ACA2DEB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4427648F-29B4-EC42-E593-187AE8AE51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18FA3EBC-ED06-326D-3C8A-7728D311B4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CBD15-D65E-1543-8BB9-8B207CCD2DEF}" type="datetimeFigureOut">
              <a:rPr kumimoji="1" lang="zh-TW" altLang="en-US" smtClean="0"/>
              <a:t>2022/8/1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E88B220-8E64-B772-7248-D3270C65AC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26764EC8-6FA5-BE4A-0275-D5D1F45476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017954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laticon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xels.com/zh-tw/" TargetMode="External"/><Relationship Id="rId2" Type="http://schemas.openxmlformats.org/officeDocument/2006/relationships/hyperlink" Target="https://unsplash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ixabay.com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nipponcolors.com/" TargetMode="External"/><Relationship Id="rId2" Type="http://schemas.openxmlformats.org/officeDocument/2006/relationships/hyperlink" Target="https://coolors.co/palettes/trendin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ebgradients.com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4db.cc/" TargetMode="External"/><Relationship Id="rId2" Type="http://schemas.openxmlformats.org/officeDocument/2006/relationships/hyperlink" Target="https://dribbble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wwwards.com/" TargetMode="External"/><Relationship Id="rId4" Type="http://schemas.openxmlformats.org/officeDocument/2006/relationships/hyperlink" Target="https://onepagelove.com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queryscript.net/" TargetMode="External"/><Relationship Id="rId2" Type="http://schemas.openxmlformats.org/officeDocument/2006/relationships/hyperlink" Target="https://bootstrap5.hexschool.com/docs/5.0/getting-started/introduction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ontawesome.com/" TargetMode="External"/><Relationship Id="rId5" Type="http://schemas.openxmlformats.org/officeDocument/2006/relationships/hyperlink" Target="https://fonts.google.com/icons?icon.set=Material+Icons" TargetMode="External"/><Relationship Id="rId4" Type="http://schemas.openxmlformats.org/officeDocument/2006/relationships/hyperlink" Target="https://codepen.io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xmlns="" id="{1A31F4E8-B0E1-8257-12AC-821A4DB2486F}"/>
              </a:ext>
            </a:extLst>
          </p:cNvPr>
          <p:cNvSpPr/>
          <p:nvPr/>
        </p:nvSpPr>
        <p:spPr>
          <a:xfrm>
            <a:off x="0" y="0"/>
            <a:ext cx="12192000" cy="3614738"/>
          </a:xfrm>
          <a:prstGeom prst="rect">
            <a:avLst/>
          </a:prstGeom>
          <a:solidFill>
            <a:srgbClr val="E8D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dirty="0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xmlns="" id="{51EEC4AA-E547-628E-EF29-D6B125CE9C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網頁前端設計相關資源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627BA9D9-B0EC-2490-3FD2-B41DC627A0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08054"/>
            <a:ext cx="9144000" cy="1655762"/>
          </a:xfrm>
        </p:spPr>
        <p:txBody>
          <a:bodyPr/>
          <a:lstStyle/>
          <a:p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| </a:t>
            </a:r>
            <a:r>
              <a: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設計素材 </a:t>
            </a:r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|</a:t>
            </a:r>
            <a:r>
              <a: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設計靈感</a:t>
            </a:r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|</a:t>
            </a:r>
            <a:r>
              <a: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前端資源</a:t>
            </a:r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|</a:t>
            </a:r>
            <a:endParaRPr kumimoji="1" lang="zh-TW" altLang="en-US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xmlns="" id="{4E8176E4-FCBA-9637-08BE-AF812BB1BC66}"/>
              </a:ext>
            </a:extLst>
          </p:cNvPr>
          <p:cNvSpPr txBox="1">
            <a:spLocks/>
          </p:cNvSpPr>
          <p:nvPr/>
        </p:nvSpPr>
        <p:spPr>
          <a:xfrm>
            <a:off x="1524000" y="5988051"/>
            <a:ext cx="9144000" cy="3127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TW" sz="1600" dirty="0" err="1">
                <a:solidFill>
                  <a:srgbClr val="D34476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Mimino</a:t>
            </a:r>
            <a:r>
              <a:rPr kumimoji="1" lang="en-US" altLang="zh-TW" sz="1600" dirty="0">
                <a:solidFill>
                  <a:srgbClr val="D34476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Tsai 2022-07</a:t>
            </a:r>
            <a:endParaRPr kumimoji="1" lang="zh-TW" altLang="en-US" sz="1600" dirty="0">
              <a:solidFill>
                <a:srgbClr val="D34476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16711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B531DF1A-BC5E-ED5B-2821-C6E928B26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9904"/>
          </a:xfrm>
        </p:spPr>
        <p:txBody>
          <a:bodyPr>
            <a:normAutofit/>
          </a:bodyPr>
          <a:lstStyle/>
          <a:p>
            <a:r>
              <a:rPr kumimoji="1"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無版權素材</a:t>
            </a:r>
          </a:p>
        </p:txBody>
      </p:sp>
      <p:graphicFrame>
        <p:nvGraphicFramePr>
          <p:cNvPr id="10" name="表格 7">
            <a:extLst>
              <a:ext uri="{FF2B5EF4-FFF2-40B4-BE49-F238E27FC236}">
                <a16:creationId xmlns:a16="http://schemas.microsoft.com/office/drawing/2014/main" xmlns="" id="{C5B53765-18EE-81CE-117A-F1C19BAE46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887349"/>
              </p:ext>
            </p:extLst>
          </p:nvPr>
        </p:nvGraphicFramePr>
        <p:xfrm>
          <a:off x="1257300" y="1415631"/>
          <a:ext cx="9321800" cy="21128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60900">
                  <a:extLst>
                    <a:ext uri="{9D8B030D-6E8A-4147-A177-3AD203B41FA5}">
                      <a16:colId xmlns:a16="http://schemas.microsoft.com/office/drawing/2014/main" xmlns="" val="1417512902"/>
                    </a:ext>
                  </a:extLst>
                </a:gridCol>
                <a:gridCol w="4660900">
                  <a:extLst>
                    <a:ext uri="{9D8B030D-6E8A-4147-A177-3AD203B41FA5}">
                      <a16:colId xmlns:a16="http://schemas.microsoft.com/office/drawing/2014/main" xmlns="" val="3129419577"/>
                    </a:ext>
                  </a:extLst>
                </a:gridCol>
              </a:tblGrid>
              <a:tr h="507525">
                <a:tc>
                  <a:txBody>
                    <a:bodyPr/>
                    <a:lstStyle/>
                    <a:p>
                      <a:pPr algn="ctr">
                        <a:lnSpc>
                          <a:spcPts val="2760"/>
                        </a:lnSpc>
                      </a:pPr>
                      <a:r>
                        <a:rPr lang="zh-TW" altLang="en-US" b="0" i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名稱</a:t>
                      </a:r>
                      <a:r>
                        <a:rPr lang="en-US" altLang="zh-TW" b="0" i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/</a:t>
                      </a:r>
                      <a:r>
                        <a:rPr lang="zh-TW" altLang="en-US" b="0" i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說明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F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60"/>
                        </a:lnSpc>
                      </a:pPr>
                      <a:r>
                        <a:rPr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網址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56359855"/>
                  </a:ext>
                </a:extLst>
              </a:tr>
              <a:tr h="5145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b="1" dirty="0" err="1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Flaticon</a:t>
                      </a:r>
                      <a:endParaRPr kumimoji="1" lang="en-US" altLang="zh-TW" b="1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>
                        <a:lnSpc>
                          <a:spcPts val="2760"/>
                        </a:lnSpc>
                      </a:pP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Icon</a:t>
                      </a:r>
                      <a:r>
                        <a:rPr kumimoji="1"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素材（免費版僅提供</a:t>
                      </a:r>
                      <a:r>
                        <a:rPr kumimoji="1" lang="en-US" altLang="zh-TW" dirty="0" err="1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png</a:t>
                      </a:r>
                      <a:r>
                        <a:rPr kumimoji="1"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下載）</a:t>
                      </a:r>
                      <a:endParaRPr lang="zh-TW" altLang="en-US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hlinkClick r:id="rId2"/>
                        </a:rPr>
                        <a:t>https://www.flaticon.com/</a:t>
                      </a:r>
                      <a:endParaRPr kumimoji="1" lang="en-US" altLang="zh-TW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164481146"/>
                  </a:ext>
                </a:extLst>
              </a:tr>
              <a:tr h="5145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b="1" dirty="0" err="1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Freepik</a:t>
                      </a:r>
                      <a:endParaRPr kumimoji="1" lang="en-US" altLang="zh-TW" b="1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向量圖、照片（每日提供</a:t>
                      </a: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10</a:t>
                      </a:r>
                      <a:r>
                        <a:rPr kumimoji="1"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次免費下載）</a:t>
                      </a:r>
                      <a:endParaRPr kumimoji="1" lang="en-US" altLang="zh-TW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hlinkClick r:id="rId2"/>
                        </a:rPr>
                        <a:t>https://www.flaticon.com/</a:t>
                      </a:r>
                      <a:endParaRPr kumimoji="1" lang="en-US" altLang="zh-TW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78912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234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B531DF1A-BC5E-ED5B-2821-C6E928B26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9904"/>
          </a:xfrm>
        </p:spPr>
        <p:txBody>
          <a:bodyPr>
            <a:normAutofit/>
          </a:bodyPr>
          <a:lstStyle/>
          <a:p>
            <a:r>
              <a:rPr kumimoji="1"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無版權圖片素材</a:t>
            </a:r>
          </a:p>
        </p:txBody>
      </p:sp>
      <p:graphicFrame>
        <p:nvGraphicFramePr>
          <p:cNvPr id="4" name="表格 7">
            <a:extLst>
              <a:ext uri="{FF2B5EF4-FFF2-40B4-BE49-F238E27FC236}">
                <a16:creationId xmlns:a16="http://schemas.microsoft.com/office/drawing/2014/main" xmlns="" id="{F815AB7E-F450-9B73-02D1-3652AE6DA0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950095"/>
              </p:ext>
            </p:extLst>
          </p:nvPr>
        </p:nvGraphicFramePr>
        <p:xfrm>
          <a:off x="1257300" y="1415631"/>
          <a:ext cx="9321800" cy="20512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60900">
                  <a:extLst>
                    <a:ext uri="{9D8B030D-6E8A-4147-A177-3AD203B41FA5}">
                      <a16:colId xmlns:a16="http://schemas.microsoft.com/office/drawing/2014/main" xmlns="" val="1417512902"/>
                    </a:ext>
                  </a:extLst>
                </a:gridCol>
                <a:gridCol w="4660900">
                  <a:extLst>
                    <a:ext uri="{9D8B030D-6E8A-4147-A177-3AD203B41FA5}">
                      <a16:colId xmlns:a16="http://schemas.microsoft.com/office/drawing/2014/main" xmlns="" val="3129419577"/>
                    </a:ext>
                  </a:extLst>
                </a:gridCol>
              </a:tblGrid>
              <a:tr h="507525">
                <a:tc>
                  <a:txBody>
                    <a:bodyPr/>
                    <a:lstStyle/>
                    <a:p>
                      <a:pPr algn="ctr">
                        <a:lnSpc>
                          <a:spcPts val="2760"/>
                        </a:lnSpc>
                      </a:pPr>
                      <a:r>
                        <a:rPr lang="zh-TW" altLang="en-US" b="0" i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名稱</a:t>
                      </a:r>
                      <a:r>
                        <a:rPr lang="en-US" altLang="zh-TW" b="0" i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/</a:t>
                      </a:r>
                      <a:r>
                        <a:rPr lang="zh-TW" altLang="en-US" b="0" i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說明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F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60"/>
                        </a:lnSpc>
                      </a:pPr>
                      <a:r>
                        <a:rPr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網址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56359855"/>
                  </a:ext>
                </a:extLst>
              </a:tr>
              <a:tr h="514574">
                <a:tc>
                  <a:txBody>
                    <a:bodyPr/>
                    <a:lstStyle/>
                    <a:p>
                      <a:r>
                        <a:rPr kumimoji="1" lang="en-US" altLang="zh-TW" b="1" dirty="0" err="1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Unsplash</a:t>
                      </a:r>
                      <a:endParaRPr kumimoji="1" lang="en-US" altLang="zh-TW" b="1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hlinkClick r:id="rId2"/>
                        </a:rPr>
                        <a:t>https://unsplash.com/</a:t>
                      </a:r>
                      <a:endParaRPr kumimoji="1" lang="en-US" altLang="zh-TW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164481146"/>
                  </a:ext>
                </a:extLst>
              </a:tr>
              <a:tr h="514574">
                <a:tc>
                  <a:txBody>
                    <a:bodyPr/>
                    <a:lstStyle/>
                    <a:p>
                      <a:r>
                        <a:rPr kumimoji="1" lang="en-US" altLang="zh-TW" b="1" dirty="0" err="1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Pexels</a:t>
                      </a:r>
                      <a:endParaRPr kumimoji="1" lang="en-US" altLang="zh-TW" b="1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hlinkClick r:id="rId3"/>
                        </a:rPr>
                        <a:t>https://www.pexels.com/zh-tw/</a:t>
                      </a:r>
                      <a:endParaRPr kumimoji="1" lang="en-US" altLang="zh-TW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78912864"/>
                  </a:ext>
                </a:extLst>
              </a:tr>
              <a:tr h="514574">
                <a:tc>
                  <a:txBody>
                    <a:bodyPr/>
                    <a:lstStyle/>
                    <a:p>
                      <a:r>
                        <a:rPr kumimoji="1" lang="en-US" altLang="zh-TW" b="1" dirty="0" err="1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Pixabay</a:t>
                      </a:r>
                      <a:endParaRPr kumimoji="1" lang="en-US" altLang="zh-TW" b="1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hlinkClick r:id="rId4"/>
                        </a:rPr>
                        <a:t>https://pixabay.com/</a:t>
                      </a:r>
                      <a:endParaRPr kumimoji="1" lang="en-US" altLang="zh-TW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670263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2735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B531DF1A-BC5E-ED5B-2821-C6E928B26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9904"/>
          </a:xfrm>
        </p:spPr>
        <p:txBody>
          <a:bodyPr>
            <a:normAutofit/>
          </a:bodyPr>
          <a:lstStyle/>
          <a:p>
            <a:r>
              <a:rPr kumimoji="1"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色彩參考網站</a:t>
            </a:r>
          </a:p>
        </p:txBody>
      </p:sp>
      <p:graphicFrame>
        <p:nvGraphicFramePr>
          <p:cNvPr id="4" name="表格 7">
            <a:extLst>
              <a:ext uri="{FF2B5EF4-FFF2-40B4-BE49-F238E27FC236}">
                <a16:creationId xmlns:a16="http://schemas.microsoft.com/office/drawing/2014/main" xmlns="" id="{F815AB7E-F450-9B73-02D1-3652AE6DA0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132764"/>
              </p:ext>
            </p:extLst>
          </p:nvPr>
        </p:nvGraphicFramePr>
        <p:xfrm>
          <a:off x="1257300" y="1415631"/>
          <a:ext cx="9321800" cy="25765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60900">
                  <a:extLst>
                    <a:ext uri="{9D8B030D-6E8A-4147-A177-3AD203B41FA5}">
                      <a16:colId xmlns:a16="http://schemas.microsoft.com/office/drawing/2014/main" xmlns="" val="1417512902"/>
                    </a:ext>
                  </a:extLst>
                </a:gridCol>
                <a:gridCol w="4660900">
                  <a:extLst>
                    <a:ext uri="{9D8B030D-6E8A-4147-A177-3AD203B41FA5}">
                      <a16:colId xmlns:a16="http://schemas.microsoft.com/office/drawing/2014/main" xmlns="" val="3129419577"/>
                    </a:ext>
                  </a:extLst>
                </a:gridCol>
              </a:tblGrid>
              <a:tr h="507525">
                <a:tc>
                  <a:txBody>
                    <a:bodyPr/>
                    <a:lstStyle/>
                    <a:p>
                      <a:pPr algn="ctr">
                        <a:lnSpc>
                          <a:spcPts val="2760"/>
                        </a:lnSpc>
                      </a:pPr>
                      <a:r>
                        <a:rPr lang="zh-TW" altLang="en-US" b="0" i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名稱</a:t>
                      </a:r>
                      <a:r>
                        <a:rPr lang="en-US" altLang="zh-TW" b="0" i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/</a:t>
                      </a:r>
                      <a:r>
                        <a:rPr lang="zh-TW" altLang="en-US" b="0" i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說明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F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60"/>
                        </a:lnSpc>
                      </a:pPr>
                      <a:r>
                        <a:rPr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網址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56359855"/>
                  </a:ext>
                </a:extLst>
              </a:tr>
              <a:tr h="514574">
                <a:tc>
                  <a:txBody>
                    <a:bodyPr/>
                    <a:lstStyle/>
                    <a:p>
                      <a:r>
                        <a:rPr kumimoji="1" lang="en-US" altLang="zh-TW" b="1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Colors</a:t>
                      </a:r>
                    </a:p>
                    <a:p>
                      <a:r>
                        <a:rPr kumimoji="1" lang="zh-TW" altLang="en-US" b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色彩盤組合，可依據色系、色系等進行搜尋，也可自行建立自己的色盤。</a:t>
                      </a:r>
                      <a:endParaRPr kumimoji="1" lang="en-US" altLang="zh-TW" b="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hlinkClick r:id="rId2"/>
                        </a:rPr>
                        <a:t>https://coolors.co/palettes/trending</a:t>
                      </a:r>
                      <a:endParaRPr kumimoji="1" lang="en-US" altLang="zh-TW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164481146"/>
                  </a:ext>
                </a:extLst>
              </a:tr>
              <a:tr h="514574">
                <a:tc>
                  <a:txBody>
                    <a:bodyPr/>
                    <a:lstStyle/>
                    <a:p>
                      <a:r>
                        <a:rPr kumimoji="1" lang="en-US" altLang="zh-TW" b="1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NIPPON COLORS - </a:t>
                      </a:r>
                      <a:r>
                        <a:rPr kumimoji="1" lang="zh-TW" altLang="en-US" b="1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日本</a:t>
                      </a:r>
                      <a:r>
                        <a:rPr kumimoji="1" lang="ja-JP" altLang="en-US" b="1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の</a:t>
                      </a:r>
                      <a:r>
                        <a:rPr kumimoji="1" lang="zh-TW" altLang="en-US" b="1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伝統色</a:t>
                      </a:r>
                      <a:endParaRPr kumimoji="1" lang="en-US" altLang="zh-TW" b="1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hlinkClick r:id="rId3"/>
                        </a:rPr>
                        <a:t>https://nipponcolors.com/</a:t>
                      </a:r>
                      <a:endParaRPr kumimoji="1" lang="en-US" altLang="zh-TW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78912864"/>
                  </a:ext>
                </a:extLst>
              </a:tr>
              <a:tr h="514574">
                <a:tc>
                  <a:txBody>
                    <a:bodyPr/>
                    <a:lstStyle/>
                    <a:p>
                      <a:r>
                        <a:rPr kumimoji="1" lang="en-US" altLang="zh-TW" b="1" dirty="0" err="1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itemo</a:t>
                      </a:r>
                      <a:r>
                        <a:rPr kumimoji="1" lang="en-US" altLang="zh-TW" b="1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 </a:t>
                      </a:r>
                      <a:r>
                        <a:rPr kumimoji="1" lang="en-US" altLang="zh-TW" b="1" dirty="0" err="1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webgradient</a:t>
                      </a:r>
                      <a:endParaRPr kumimoji="1" lang="en-US" altLang="zh-TW" b="1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r>
                        <a:rPr kumimoji="1" lang="en-US" altLang="zh-TW" b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180</a:t>
                      </a:r>
                      <a:r>
                        <a:rPr kumimoji="1" lang="zh-TW" altLang="en-US" b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款網頁漸層配色（可產生</a:t>
                      </a:r>
                      <a:r>
                        <a:rPr kumimoji="1" lang="en-US" altLang="zh-TW" b="0" dirty="0" err="1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css</a:t>
                      </a:r>
                      <a:r>
                        <a:rPr kumimoji="1" lang="zh-TW" altLang="en-US" b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碼）</a:t>
                      </a:r>
                      <a:endParaRPr kumimoji="1" lang="en-US" altLang="zh-TW" b="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hlinkClick r:id="rId4"/>
                        </a:rPr>
                        <a:t>https://webgradients.com/</a:t>
                      </a:r>
                      <a:endParaRPr kumimoji="1" lang="en-US" altLang="zh-TW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670263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577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B531DF1A-BC5E-ED5B-2821-C6E928B26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9904"/>
          </a:xfrm>
        </p:spPr>
        <p:txBody>
          <a:bodyPr>
            <a:normAutofit/>
          </a:bodyPr>
          <a:lstStyle/>
          <a:p>
            <a:r>
              <a:rPr kumimoji="1" lang="en-US" altLang="zh-TW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UI /</a:t>
            </a:r>
            <a:r>
              <a:rPr kumimoji="1"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網頁設計參考資源</a:t>
            </a:r>
          </a:p>
        </p:txBody>
      </p:sp>
      <p:graphicFrame>
        <p:nvGraphicFramePr>
          <p:cNvPr id="6" name="表格 7">
            <a:extLst>
              <a:ext uri="{FF2B5EF4-FFF2-40B4-BE49-F238E27FC236}">
                <a16:creationId xmlns:a16="http://schemas.microsoft.com/office/drawing/2014/main" xmlns="" id="{014D2CF9-5C7B-ED7F-61AB-58EA12AAB8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20368"/>
              </p:ext>
            </p:extLst>
          </p:nvPr>
        </p:nvGraphicFramePr>
        <p:xfrm>
          <a:off x="1257300" y="1415631"/>
          <a:ext cx="9321800" cy="37180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60900">
                  <a:extLst>
                    <a:ext uri="{9D8B030D-6E8A-4147-A177-3AD203B41FA5}">
                      <a16:colId xmlns:a16="http://schemas.microsoft.com/office/drawing/2014/main" xmlns="" val="1417512902"/>
                    </a:ext>
                  </a:extLst>
                </a:gridCol>
                <a:gridCol w="4660900">
                  <a:extLst>
                    <a:ext uri="{9D8B030D-6E8A-4147-A177-3AD203B41FA5}">
                      <a16:colId xmlns:a16="http://schemas.microsoft.com/office/drawing/2014/main" xmlns="" val="3129419577"/>
                    </a:ext>
                  </a:extLst>
                </a:gridCol>
              </a:tblGrid>
              <a:tr h="507525">
                <a:tc>
                  <a:txBody>
                    <a:bodyPr/>
                    <a:lstStyle/>
                    <a:p>
                      <a:pPr algn="ctr">
                        <a:lnSpc>
                          <a:spcPts val="2760"/>
                        </a:lnSpc>
                      </a:pPr>
                      <a:r>
                        <a:rPr lang="zh-TW" altLang="en-US" b="0" i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名稱</a:t>
                      </a:r>
                      <a:r>
                        <a:rPr lang="en-US" altLang="zh-TW" b="0" i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/</a:t>
                      </a:r>
                      <a:r>
                        <a:rPr lang="zh-TW" altLang="en-US" b="0" i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說明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F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60"/>
                        </a:lnSpc>
                      </a:pPr>
                      <a:r>
                        <a:rPr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網址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56359855"/>
                  </a:ext>
                </a:extLst>
              </a:tr>
              <a:tr h="5145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b="1" dirty="0" err="1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Dribbble</a:t>
                      </a:r>
                      <a:endParaRPr kumimoji="1" lang="en-US" altLang="zh-TW" b="1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>
                        <a:lnSpc>
                          <a:spcPts val="2760"/>
                        </a:lnSpc>
                      </a:pPr>
                      <a:r>
                        <a:rPr kumimoji="1"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網頁</a:t>
                      </a: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/app</a:t>
                      </a:r>
                      <a:r>
                        <a:rPr kumimoji="1"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 設計作品集網站</a:t>
                      </a:r>
                      <a:endParaRPr lang="zh-TW" altLang="en-US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hlinkClick r:id="rId2"/>
                        </a:rPr>
                        <a:t>https://dribbble.com/</a:t>
                      </a:r>
                      <a:endParaRPr kumimoji="1" lang="en-US" altLang="zh-TW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164481146"/>
                  </a:ext>
                </a:extLst>
              </a:tr>
              <a:tr h="514574">
                <a:tc>
                  <a:txBody>
                    <a:bodyPr/>
                    <a:lstStyle/>
                    <a:p>
                      <a:pPr>
                        <a:lnSpc>
                          <a:spcPts val="2760"/>
                        </a:lnSpc>
                      </a:pPr>
                      <a:r>
                        <a:rPr kumimoji="1" lang="en-US" altLang="zh-TW" b="1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4db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日本地區網站彙整網站</a:t>
                      </a:r>
                      <a:endParaRPr kumimoji="1" lang="en-US" altLang="zh-TW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hlinkClick r:id="rId3"/>
                        </a:rPr>
                        <a:t>http://4db.cc/</a:t>
                      </a:r>
                      <a:endParaRPr kumimoji="1" lang="en-US" altLang="zh-TW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78912864"/>
                  </a:ext>
                </a:extLst>
              </a:tr>
              <a:tr h="5145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b="1" dirty="0" err="1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Onepagelove</a:t>
                      </a:r>
                      <a:endParaRPr kumimoji="1" lang="en-US" altLang="zh-TW" b="1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一頁式網站模板、資源</a:t>
                      </a:r>
                      <a:endParaRPr kumimoji="1" lang="en-US" altLang="zh-TW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hlinkClick r:id="rId4"/>
                        </a:rPr>
                        <a:t>https://onepagelove.com/</a:t>
                      </a:r>
                      <a:endParaRPr kumimoji="1" lang="en-US" altLang="zh-TW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670263514"/>
                  </a:ext>
                </a:extLst>
              </a:tr>
              <a:tr h="5145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b="1" dirty="0" err="1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awwwards</a:t>
                      </a:r>
                      <a:endParaRPr kumimoji="1" lang="en-US" altLang="zh-TW" b="1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網站模板、資源</a:t>
                      </a:r>
                      <a:endParaRPr kumimoji="1" lang="en-US" altLang="zh-TW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hlinkClick r:id="rId5"/>
                        </a:rPr>
                        <a:t>https://www.awwwards.com/</a:t>
                      </a:r>
                      <a:endParaRPr kumimoji="1" lang="en-US" altLang="zh-TW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571016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0024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B531DF1A-BC5E-ED5B-2821-C6E928B26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9904"/>
          </a:xfrm>
        </p:spPr>
        <p:txBody>
          <a:bodyPr>
            <a:normAutofit/>
          </a:bodyPr>
          <a:lstStyle/>
          <a:p>
            <a:r>
              <a:rPr kumimoji="1"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網頁前端資源</a:t>
            </a:r>
          </a:p>
        </p:txBody>
      </p:sp>
      <p:graphicFrame>
        <p:nvGraphicFramePr>
          <p:cNvPr id="6" name="表格 7">
            <a:extLst>
              <a:ext uri="{FF2B5EF4-FFF2-40B4-BE49-F238E27FC236}">
                <a16:creationId xmlns:a16="http://schemas.microsoft.com/office/drawing/2014/main" xmlns="" id="{014D2CF9-5C7B-ED7F-61AB-58EA12AAB8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439150"/>
              </p:ext>
            </p:extLst>
          </p:nvPr>
        </p:nvGraphicFramePr>
        <p:xfrm>
          <a:off x="1257300" y="1415631"/>
          <a:ext cx="9321800" cy="45882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60900">
                  <a:extLst>
                    <a:ext uri="{9D8B030D-6E8A-4147-A177-3AD203B41FA5}">
                      <a16:colId xmlns:a16="http://schemas.microsoft.com/office/drawing/2014/main" xmlns="" val="1417512902"/>
                    </a:ext>
                  </a:extLst>
                </a:gridCol>
                <a:gridCol w="4660900">
                  <a:extLst>
                    <a:ext uri="{9D8B030D-6E8A-4147-A177-3AD203B41FA5}">
                      <a16:colId xmlns:a16="http://schemas.microsoft.com/office/drawing/2014/main" xmlns="" val="3129419577"/>
                    </a:ext>
                  </a:extLst>
                </a:gridCol>
              </a:tblGrid>
              <a:tr h="507525">
                <a:tc>
                  <a:txBody>
                    <a:bodyPr/>
                    <a:lstStyle/>
                    <a:p>
                      <a:pPr algn="ctr">
                        <a:lnSpc>
                          <a:spcPts val="2760"/>
                        </a:lnSpc>
                      </a:pPr>
                      <a:r>
                        <a:rPr lang="zh-TW" altLang="en-US" b="0" i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名稱</a:t>
                      </a:r>
                      <a:r>
                        <a:rPr lang="en-US" altLang="zh-TW" b="0" i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/</a:t>
                      </a:r>
                      <a:r>
                        <a:rPr lang="zh-TW" altLang="en-US" b="0" i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說明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F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60"/>
                        </a:lnSpc>
                      </a:pPr>
                      <a:r>
                        <a:rPr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網址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56359855"/>
                  </a:ext>
                </a:extLst>
              </a:tr>
              <a:tr h="5145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1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Bootstrap 5</a:t>
                      </a:r>
                      <a:r>
                        <a:rPr lang="zh-TW" altLang="en-US" b="1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 繁體中文文件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hlinkClick r:id="rId2"/>
                        </a:rPr>
                        <a:t>https://bootstrap5.hexschool.com/docs/5.0/getting-started/introduction/</a:t>
                      </a:r>
                      <a:endParaRPr kumimoji="1" lang="en-US" altLang="zh-TW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164481146"/>
                  </a:ext>
                </a:extLst>
              </a:tr>
              <a:tr h="514574">
                <a:tc>
                  <a:txBody>
                    <a:bodyPr/>
                    <a:lstStyle/>
                    <a:p>
                      <a:pPr>
                        <a:lnSpc>
                          <a:spcPts val="2760"/>
                        </a:lnSpc>
                      </a:pPr>
                      <a:r>
                        <a:rPr kumimoji="1" lang="en-US" altLang="zh-TW" b="1" dirty="0" err="1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Jquery</a:t>
                      </a:r>
                      <a:r>
                        <a:rPr kumimoji="1" lang="en-US" altLang="zh-TW" b="1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 </a:t>
                      </a:r>
                      <a:r>
                        <a:rPr kumimoji="1" lang="zh-TW" altLang="en-US" b="1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套件</a:t>
                      </a:r>
                      <a:endParaRPr kumimoji="1" lang="en-US" altLang="zh-TW" b="1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hlinkClick r:id="rId3"/>
                        </a:rPr>
                        <a:t>https://www.jqueryscript.net/</a:t>
                      </a:r>
                      <a:endParaRPr kumimoji="1" lang="en-US" altLang="zh-TW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78912864"/>
                  </a:ext>
                </a:extLst>
              </a:tr>
              <a:tr h="5145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b="1" dirty="0" err="1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CodePen</a:t>
                      </a:r>
                      <a:endParaRPr kumimoji="1" lang="en-US" altLang="zh-TW" b="1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前端作品或靈感找尋的好地方</a:t>
                      </a:r>
                      <a:endParaRPr kumimoji="1" lang="en-US" altLang="zh-TW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hlinkClick r:id="rId4"/>
                        </a:rPr>
                        <a:t>https://codepen.io/</a:t>
                      </a:r>
                      <a:endParaRPr kumimoji="1" lang="en-US" altLang="zh-TW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670263514"/>
                  </a:ext>
                </a:extLst>
              </a:tr>
              <a:tr h="5145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b="1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Google Material Icons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Google </a:t>
                      </a:r>
                      <a:r>
                        <a:rPr kumimoji="1"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所提供的</a:t>
                      </a: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icon</a:t>
                      </a:r>
                      <a:r>
                        <a:rPr kumimoji="1"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，可直接取得</a:t>
                      </a: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icon</a:t>
                      </a:r>
                      <a:r>
                        <a:rPr kumimoji="1"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程式碼，網頁引入</a:t>
                      </a: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CDN</a:t>
                      </a:r>
                      <a:r>
                        <a:rPr kumimoji="1"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即可使用</a:t>
                      </a:r>
                      <a:endParaRPr kumimoji="1" lang="en-US" altLang="zh-TW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hlinkClick r:id="rId5"/>
                        </a:rPr>
                        <a:t>https://fonts.google.com/icons?icon.set=Material+Icons</a:t>
                      </a:r>
                      <a:endParaRPr kumimoji="1" lang="en-US" altLang="zh-TW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571016846"/>
                  </a:ext>
                </a:extLst>
              </a:tr>
              <a:tr h="5145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b="1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Font Awesome Icons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b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註冊帳號後可免費取得</a:t>
                      </a:r>
                      <a:r>
                        <a:rPr kumimoji="1" lang="en-US" altLang="zh-TW" b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 CDN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hlinkClick r:id="rId6"/>
                        </a:rPr>
                        <a:t>https://fontawesome.com/</a:t>
                      </a:r>
                      <a:endParaRPr kumimoji="1" lang="en-US" altLang="zh-TW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036164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3468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1783</TotalTime>
  <Words>272</Words>
  <Application>Microsoft Office PowerPoint</Application>
  <PresentationFormat>自訂</PresentationFormat>
  <Paragraphs>63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Office 佈景主題</vt:lpstr>
      <vt:lpstr>網頁前端設計相關資源</vt:lpstr>
      <vt:lpstr>無版權素材</vt:lpstr>
      <vt:lpstr>無版權圖片素材</vt:lpstr>
      <vt:lpstr>色彩參考網站</vt:lpstr>
      <vt:lpstr>UI / 網頁設計參考資源</vt:lpstr>
      <vt:lpstr>網頁前端資源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網頁前端設計師</dc:title>
  <dc:creator>Min Jung Tsai</dc:creator>
  <cp:lastModifiedBy>USER</cp:lastModifiedBy>
  <cp:revision>5</cp:revision>
  <dcterms:created xsi:type="dcterms:W3CDTF">2022-07-13T09:58:25Z</dcterms:created>
  <dcterms:modified xsi:type="dcterms:W3CDTF">2022-08-01T06:11:17Z</dcterms:modified>
</cp:coreProperties>
</file>