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3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9"/>
  </p:normalViewPr>
  <p:slideViewPr>
    <p:cSldViewPr snapToGrid="0" snapToObjects="1">
      <p:cViewPr>
        <p:scale>
          <a:sx n="110" d="100"/>
          <a:sy n="110" d="100"/>
        </p:scale>
        <p:origin x="6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E1556E-F0B8-AC24-8501-AD02C8A21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B4E364D-2A53-AE0A-341B-CD8CCF671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D4F060-D559-75D7-2E7E-DFEDB161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CA6C5A-F569-D13A-0EBF-9C3BF0A2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392E82-5F6A-442F-130B-1B68E11A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1377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21FB78-11AD-4CAB-8503-2F7E05DF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CF59337-93F8-89B2-5F35-A3440C9B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D2DD80-B1EC-26A6-90EA-0FEA5D5F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7187AF-C99C-D97A-6278-5FF4B58A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C83553-7CBE-F10C-B0C4-7BEE1550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20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D6F3110-160E-857A-243E-6F94D7B10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517DBA-287E-274D-63C0-E69701F77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BB8173-B487-214E-2CD5-5B850CE3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A81631-5706-F5F1-DAFE-6221A5C7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E25CCD-380D-8975-FF3F-F6C48C72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3227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3AD110-C783-A547-7F41-F7D5BAD6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A3D45-FCF3-47A8-B5C8-45A92E608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9F5A11-A361-5319-9B29-52AF6670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B6AD5D-6C6A-A98A-6BB9-8A74C336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D6CD20-C764-9E35-A656-0A650B9B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0186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0E31AB-52CA-9108-A6FF-D1C2F19B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6AA98E-7963-7D5F-9FE7-997E801A5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64F706-89A0-7B52-8D74-88057797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A562BD-5C1A-82D3-3B5B-E54FCEDB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CDD1E9-086D-8EFF-E017-D30AE23C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545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0E02AD-F639-280A-4DFA-8EBF4D77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BA2C8E-1E22-062D-3FB3-6CAB42E44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D549B37-D533-849C-091C-25313F3FB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63BB1E-8CA8-03D2-61E6-7764E5CC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84FE9A-F4E1-2590-C5E2-CDD51A57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87DB397-4726-FA03-0023-CEC98854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952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076CFD-E7A4-BBFF-7271-19322E49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ED1E1F-0A17-47DA-FC98-4AE64AD5F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2C4E35-DDBD-1962-B1C7-0CBF96887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FF7377-C1AD-504A-EB85-5877608D4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6B85724-ABBC-F6A4-9637-3F4DD5655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97AB14A-0AE6-6829-1922-03F6390E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3310541-06EE-C621-D9A3-19114517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C795065-BF50-4680-B35C-604F6CFF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69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BA4E93-55BE-C8E1-D3B3-BCBF605E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F06FCF2-3046-F9B9-451E-D2CFC19A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A7975B9-42D7-4A70-1942-30B30ED4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89195C2-4C8F-6F7A-CB94-267873E6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265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71B8BEC-1B4E-66ED-67E4-67C100F1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CB044D8-0F67-6664-31CB-07EBEEAF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67BB2C-3C31-52F6-397A-C23C88F8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264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20AF2-7F56-4C4E-8FAD-7F2E206A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0F8B76-F80A-1EE6-06FF-2C7A186F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F85F15-CB7F-71E1-35AE-2D07644E3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8D27B7-8834-1065-F91E-3357A78A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9198090-B464-3CA1-5FDA-30FDCAEE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EB5A52-CCE1-AC3D-9BEE-F4B2409C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825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1D1F4B-0B39-95EF-F919-9FE2DB84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9553390-CE8B-8E97-23CC-9C9ED9FC3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B63735-306E-B296-48E9-28E7B3560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AF6D13-EE8F-9319-7DAD-A5F14F32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EF3302-B152-E675-30BA-733B158F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C38148-D46B-5248-83F9-76093D30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129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F681339-8D62-8339-EF83-564396CB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24E93E-C4FD-356D-7368-4FC66E31E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C0D72B-ECDE-3E3D-2E7A-84078B49E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C050-C711-1948-B0D5-3AF399FB24D2}" type="datetimeFigureOut">
              <a:rPr kumimoji="1" lang="zh-TW" altLang="en-US" smtClean="0"/>
              <a:t>2022/5/4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48C58C-AF5B-0AEA-FBA7-F0AD83076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B3CFE4-C925-DDF5-7BDA-1C8313432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2C94-E6AB-FC44-9F3C-F6AC15B9BF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14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A3E4E83-18FE-85DD-8A84-148661249C24}"/>
              </a:ext>
            </a:extLst>
          </p:cNvPr>
          <p:cNvSpPr txBox="1"/>
          <p:nvPr/>
        </p:nvSpPr>
        <p:spPr>
          <a:xfrm>
            <a:off x="757238" y="436449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/ UX</a:t>
            </a:r>
            <a:r>
              <a:rPr kumimoji="1" lang="zh-TW" altLang="en-US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設計流程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0F4F183-8304-65B9-6D70-47FB6A5CF173}"/>
              </a:ext>
            </a:extLst>
          </p:cNvPr>
          <p:cNvSpPr txBox="1"/>
          <p:nvPr/>
        </p:nvSpPr>
        <p:spPr>
          <a:xfrm>
            <a:off x="1030370" y="1027663"/>
            <a:ext cx="6902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Functional Map</a:t>
            </a:r>
          </a:p>
          <a:p>
            <a:pPr>
              <a:spcAft>
                <a:spcPts val="1200"/>
              </a:spcAft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將客戶抽象的需求轉換成實際可被實現的功能，盡量將功能細拆為單一功能</a:t>
            </a:r>
            <a:endParaRPr kumimoji="1" lang="zh-TW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653DEB0-B18E-393C-F5D5-1C8E09302C09}"/>
              </a:ext>
            </a:extLst>
          </p:cNvPr>
          <p:cNvSpPr txBox="1"/>
          <p:nvPr/>
        </p:nvSpPr>
        <p:spPr>
          <a:xfrm>
            <a:off x="1030371" y="3320633"/>
            <a:ext cx="6902348" cy="135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Wireframe </a:t>
            </a:r>
            <a:r>
              <a:rPr kumimoji="1" lang="zh-TW" altLang="en-US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（設計線稿）</a:t>
            </a:r>
            <a:endParaRPr kumimoji="1" lang="en-US" altLang="zh-TW" sz="1600" b="1" dirty="0">
              <a:solidFill>
                <a:srgbClr val="94209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Figma / Adobe XD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進行設計（可方便線上共同協作討論）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Flow / Website Flow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所規劃出的頁面進行線搞設計，使用灰階色彩、區塊、假文表示，著重在頁面功能及版面排列的設計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136C485-E270-E425-1D3F-1F61297D2310}"/>
              </a:ext>
            </a:extLst>
          </p:cNvPr>
          <p:cNvSpPr txBox="1"/>
          <p:nvPr/>
        </p:nvSpPr>
        <p:spPr>
          <a:xfrm>
            <a:off x="1030372" y="4802531"/>
            <a:ext cx="6902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Mockup</a:t>
            </a:r>
            <a:r>
              <a:rPr kumimoji="1" lang="zh-TW" altLang="en-US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（設計精稿）</a:t>
            </a:r>
            <a:endParaRPr kumimoji="1" lang="en-US" altLang="zh-TW" sz="1600" b="1" dirty="0">
              <a:solidFill>
                <a:srgbClr val="94209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 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Figma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Adobe XD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進行設計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Wireframe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及客戶確認的頁面風格進行所有頁面設計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7FBD8DE-B401-90E4-4281-FD8A1B323905}"/>
              </a:ext>
            </a:extLst>
          </p:cNvPr>
          <p:cNvSpPr txBox="1"/>
          <p:nvPr/>
        </p:nvSpPr>
        <p:spPr>
          <a:xfrm>
            <a:off x="1030372" y="1835594"/>
            <a:ext cx="69023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Flow / Website Flow</a:t>
            </a:r>
          </a:p>
          <a:p>
            <a:pPr marL="285750" indent="-285750">
              <a:spcAft>
                <a:spcPts val="1200"/>
              </a:spcAft>
              <a:buClr>
                <a:srgbClr val="942093"/>
              </a:buClr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Functional Map</a:t>
            </a: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拆解的功能規劃出頁面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清楚規劃出頁面與頁面間的的操作動線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規劃頁面及頁面間的層級關係</a:t>
            </a:r>
            <a:endParaRPr kumimoji="1"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576488B-C0CD-251C-26F6-B3ABB864E0C4}"/>
              </a:ext>
            </a:extLst>
          </p:cNvPr>
          <p:cNvSpPr txBox="1"/>
          <p:nvPr/>
        </p:nvSpPr>
        <p:spPr>
          <a:xfrm>
            <a:off x="1030370" y="5949018"/>
            <a:ext cx="6902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zh-TW" altLang="en-US" sz="16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切版</a:t>
            </a:r>
            <a:endParaRPr kumimoji="1" lang="en-US" altLang="zh-TW" sz="1600" b="1" dirty="0">
              <a:solidFill>
                <a:srgbClr val="94209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kumimoji="1"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依據設計精稿，將頁面進行網頁切版</a:t>
            </a:r>
            <a:endParaRPr kumimoji="1" lang="zh-TW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E22B76-FB71-0BA5-B831-8625C46E65D0}"/>
              </a:ext>
            </a:extLst>
          </p:cNvPr>
          <p:cNvSpPr txBox="1"/>
          <p:nvPr/>
        </p:nvSpPr>
        <p:spPr>
          <a:xfrm>
            <a:off x="8265727" y="3117992"/>
            <a:ext cx="2807179" cy="574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sz="1400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sz="1400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sz="14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所有頁面流程動線及層級關係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D5ACDDC-D3DD-F12C-5C53-0CAA6B61C680}"/>
              </a:ext>
            </a:extLst>
          </p:cNvPr>
          <p:cNvSpPr txBox="1"/>
          <p:nvPr/>
        </p:nvSpPr>
        <p:spPr>
          <a:xfrm>
            <a:off x="8265726" y="4552955"/>
            <a:ext cx="3763977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sz="1400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sz="1400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sz="14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所有頁面線搞設計</a:t>
            </a:r>
            <a:endParaRPr kumimoji="1" lang="en-US" altLang="zh-TW" sz="14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sz="14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提供單一頁面幾種設計風格供客戶選擇</a:t>
            </a:r>
            <a:endParaRPr kumimoji="1" lang="en-US" altLang="zh-TW" sz="14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C5D352D-A906-08B3-236C-92C79F8A0143}"/>
              </a:ext>
            </a:extLst>
          </p:cNvPr>
          <p:cNvSpPr txBox="1"/>
          <p:nvPr/>
        </p:nvSpPr>
        <p:spPr>
          <a:xfrm>
            <a:off x="8265726" y="5760556"/>
            <a:ext cx="3763977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sz="1400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sz="1400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sz="14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所有頁面設計精稿</a:t>
            </a: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CF6B3B08-6173-7F7D-6463-A31FB84FEE65}"/>
              </a:ext>
            </a:extLst>
          </p:cNvPr>
          <p:cNvCxnSpPr>
            <a:cxnSpLocks/>
          </p:cNvCxnSpPr>
          <p:nvPr/>
        </p:nvCxnSpPr>
        <p:spPr>
          <a:xfrm>
            <a:off x="757238" y="3255222"/>
            <a:ext cx="737735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2E0CFE71-16D4-D429-73F1-A3766C774837}"/>
              </a:ext>
            </a:extLst>
          </p:cNvPr>
          <p:cNvCxnSpPr>
            <a:cxnSpLocks/>
          </p:cNvCxnSpPr>
          <p:nvPr/>
        </p:nvCxnSpPr>
        <p:spPr>
          <a:xfrm>
            <a:off x="757238" y="4737120"/>
            <a:ext cx="737735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09E240B0-F5F6-74B3-126C-05F31D5573A7}"/>
              </a:ext>
            </a:extLst>
          </p:cNvPr>
          <p:cNvCxnSpPr>
            <a:cxnSpLocks/>
          </p:cNvCxnSpPr>
          <p:nvPr/>
        </p:nvCxnSpPr>
        <p:spPr>
          <a:xfrm>
            <a:off x="757238" y="5883605"/>
            <a:ext cx="737735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0CE7BCE5-4C9D-E4AE-5A0E-21C8F23E5415}"/>
              </a:ext>
            </a:extLst>
          </p:cNvPr>
          <p:cNvCxnSpPr>
            <a:cxnSpLocks/>
          </p:cNvCxnSpPr>
          <p:nvPr/>
        </p:nvCxnSpPr>
        <p:spPr>
          <a:xfrm>
            <a:off x="757238" y="1770183"/>
            <a:ext cx="737735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11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975A300-5CF5-3AC5-0923-E32334110C78}"/>
              </a:ext>
            </a:extLst>
          </p:cNvPr>
          <p:cNvSpPr txBox="1"/>
          <p:nvPr/>
        </p:nvSpPr>
        <p:spPr>
          <a:xfrm>
            <a:off x="757238" y="436449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Functional Map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670AE82-477F-228E-2A48-8A069399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09" y="667281"/>
            <a:ext cx="6550611" cy="55578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E8A2CEB-619E-351A-02B1-6A23C78CA469}"/>
              </a:ext>
            </a:extLst>
          </p:cNvPr>
          <p:cNvSpPr txBox="1"/>
          <p:nvPr/>
        </p:nvSpPr>
        <p:spPr>
          <a:xfrm>
            <a:off x="899742" y="1128946"/>
            <a:ext cx="3834303" cy="16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將客戶抽象的需求轉換成實際可被實現的功能，盡量將功能細拆為單一功能或項目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（右圖為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Note EZ 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 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Functional Map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為例）</a:t>
            </a:r>
            <a:endParaRPr kumimoji="1" lang="zh-TW" altLang="en-US" sz="1600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656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975A300-5CF5-3AC5-0923-E32334110C78}"/>
              </a:ext>
            </a:extLst>
          </p:cNvPr>
          <p:cNvSpPr txBox="1"/>
          <p:nvPr/>
        </p:nvSpPr>
        <p:spPr>
          <a:xfrm>
            <a:off x="757238" y="436449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Flow / Website Flow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E8A2CEB-619E-351A-02B1-6A23C78CA469}"/>
              </a:ext>
            </a:extLst>
          </p:cNvPr>
          <p:cNvSpPr txBox="1"/>
          <p:nvPr/>
        </p:nvSpPr>
        <p:spPr>
          <a:xfrm>
            <a:off x="899742" y="1128946"/>
            <a:ext cx="3950050" cy="202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Functional Map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拆解的功能規劃出頁面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清楚規劃出頁面與頁面間的的操作動線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規劃頁面及頁面間的層級關係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（右圖為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Note EZ 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 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Flow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為例）</a:t>
            </a:r>
            <a:endParaRPr kumimoji="1" lang="zh-TW" altLang="en-US" sz="1600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D3C6E1-D114-C4C3-D1D9-2DF65147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625" y="436449"/>
            <a:ext cx="6447872" cy="619071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C928AB2-4ECD-DF2F-B2A0-DB26EA0E87E9}"/>
              </a:ext>
            </a:extLst>
          </p:cNvPr>
          <p:cNvSpPr txBox="1"/>
          <p:nvPr/>
        </p:nvSpPr>
        <p:spPr>
          <a:xfrm>
            <a:off x="899742" y="4409955"/>
            <a:ext cx="3652878" cy="823403"/>
          </a:xfrm>
          <a:prstGeom prst="rect">
            <a:avLst/>
          </a:prstGeom>
          <a:ln w="15875" cap="rnd">
            <a:solidFill>
              <a:srgbClr val="942093"/>
            </a:solidFill>
            <a:prstDash val="lgDash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474028"/>
                      <a:gd name="connsiteY0" fmla="*/ 0 h 697627"/>
                      <a:gd name="connsiteX1" fmla="*/ 544264 w 3474028"/>
                      <a:gd name="connsiteY1" fmla="*/ 0 h 697627"/>
                      <a:gd name="connsiteX2" fmla="*/ 1019048 w 3474028"/>
                      <a:gd name="connsiteY2" fmla="*/ 0 h 697627"/>
                      <a:gd name="connsiteX3" fmla="*/ 1528572 w 3474028"/>
                      <a:gd name="connsiteY3" fmla="*/ 0 h 697627"/>
                      <a:gd name="connsiteX4" fmla="*/ 2142317 w 3474028"/>
                      <a:gd name="connsiteY4" fmla="*/ 0 h 697627"/>
                      <a:gd name="connsiteX5" fmla="*/ 2686582 w 3474028"/>
                      <a:gd name="connsiteY5" fmla="*/ 0 h 697627"/>
                      <a:gd name="connsiteX6" fmla="*/ 3474028 w 3474028"/>
                      <a:gd name="connsiteY6" fmla="*/ 0 h 697627"/>
                      <a:gd name="connsiteX7" fmla="*/ 3474028 w 3474028"/>
                      <a:gd name="connsiteY7" fmla="*/ 355790 h 697627"/>
                      <a:gd name="connsiteX8" fmla="*/ 3474028 w 3474028"/>
                      <a:gd name="connsiteY8" fmla="*/ 697627 h 697627"/>
                      <a:gd name="connsiteX9" fmla="*/ 2895023 w 3474028"/>
                      <a:gd name="connsiteY9" fmla="*/ 697627 h 697627"/>
                      <a:gd name="connsiteX10" fmla="*/ 2385499 w 3474028"/>
                      <a:gd name="connsiteY10" fmla="*/ 697627 h 697627"/>
                      <a:gd name="connsiteX11" fmla="*/ 1737014 w 3474028"/>
                      <a:gd name="connsiteY11" fmla="*/ 697627 h 697627"/>
                      <a:gd name="connsiteX12" fmla="*/ 1192750 w 3474028"/>
                      <a:gd name="connsiteY12" fmla="*/ 697627 h 697627"/>
                      <a:gd name="connsiteX13" fmla="*/ 717966 w 3474028"/>
                      <a:gd name="connsiteY13" fmla="*/ 697627 h 697627"/>
                      <a:gd name="connsiteX14" fmla="*/ 0 w 3474028"/>
                      <a:gd name="connsiteY14" fmla="*/ 697627 h 697627"/>
                      <a:gd name="connsiteX15" fmla="*/ 0 w 3474028"/>
                      <a:gd name="connsiteY15" fmla="*/ 362766 h 697627"/>
                      <a:gd name="connsiteX16" fmla="*/ 0 w 3474028"/>
                      <a:gd name="connsiteY16" fmla="*/ 0 h 697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74028" h="697627" fill="none" extrusionOk="0">
                        <a:moveTo>
                          <a:pt x="0" y="0"/>
                        </a:moveTo>
                        <a:cubicBezTo>
                          <a:pt x="175309" y="-4965"/>
                          <a:pt x="296285" y="63638"/>
                          <a:pt x="544264" y="0"/>
                        </a:cubicBezTo>
                        <a:cubicBezTo>
                          <a:pt x="792243" y="-63638"/>
                          <a:pt x="783688" y="7712"/>
                          <a:pt x="1019048" y="0"/>
                        </a:cubicBezTo>
                        <a:cubicBezTo>
                          <a:pt x="1254408" y="-7712"/>
                          <a:pt x="1385395" y="12192"/>
                          <a:pt x="1528572" y="0"/>
                        </a:cubicBezTo>
                        <a:cubicBezTo>
                          <a:pt x="1671749" y="-12192"/>
                          <a:pt x="1929275" y="22850"/>
                          <a:pt x="2142317" y="0"/>
                        </a:cubicBezTo>
                        <a:cubicBezTo>
                          <a:pt x="2355360" y="-22850"/>
                          <a:pt x="2423527" y="843"/>
                          <a:pt x="2686582" y="0"/>
                        </a:cubicBezTo>
                        <a:cubicBezTo>
                          <a:pt x="2949637" y="-843"/>
                          <a:pt x="3186283" y="21996"/>
                          <a:pt x="3474028" y="0"/>
                        </a:cubicBezTo>
                        <a:cubicBezTo>
                          <a:pt x="3482452" y="131528"/>
                          <a:pt x="3451895" y="255732"/>
                          <a:pt x="3474028" y="355790"/>
                        </a:cubicBezTo>
                        <a:cubicBezTo>
                          <a:pt x="3496161" y="455848"/>
                          <a:pt x="3442864" y="551366"/>
                          <a:pt x="3474028" y="697627"/>
                        </a:cubicBezTo>
                        <a:cubicBezTo>
                          <a:pt x="3349928" y="714755"/>
                          <a:pt x="3086054" y="678545"/>
                          <a:pt x="2895023" y="697627"/>
                        </a:cubicBezTo>
                        <a:cubicBezTo>
                          <a:pt x="2703993" y="716709"/>
                          <a:pt x="2591141" y="643756"/>
                          <a:pt x="2385499" y="697627"/>
                        </a:cubicBezTo>
                        <a:cubicBezTo>
                          <a:pt x="2179857" y="751498"/>
                          <a:pt x="1877213" y="680765"/>
                          <a:pt x="1737014" y="697627"/>
                        </a:cubicBezTo>
                        <a:cubicBezTo>
                          <a:pt x="1596815" y="714489"/>
                          <a:pt x="1390695" y="634640"/>
                          <a:pt x="1192750" y="697627"/>
                        </a:cubicBezTo>
                        <a:cubicBezTo>
                          <a:pt x="994805" y="760614"/>
                          <a:pt x="849201" y="661132"/>
                          <a:pt x="717966" y="697627"/>
                        </a:cubicBezTo>
                        <a:cubicBezTo>
                          <a:pt x="586731" y="734122"/>
                          <a:pt x="225925" y="626449"/>
                          <a:pt x="0" y="697627"/>
                        </a:cubicBezTo>
                        <a:cubicBezTo>
                          <a:pt x="-5395" y="564980"/>
                          <a:pt x="38151" y="499548"/>
                          <a:pt x="0" y="362766"/>
                        </a:cubicBezTo>
                        <a:cubicBezTo>
                          <a:pt x="-38151" y="225984"/>
                          <a:pt x="15747" y="130768"/>
                          <a:pt x="0" y="0"/>
                        </a:cubicBezTo>
                        <a:close/>
                      </a:path>
                      <a:path w="3474028" h="697627" stroke="0" extrusionOk="0">
                        <a:moveTo>
                          <a:pt x="0" y="0"/>
                        </a:moveTo>
                        <a:cubicBezTo>
                          <a:pt x="233490" y="-48495"/>
                          <a:pt x="348082" y="1678"/>
                          <a:pt x="544264" y="0"/>
                        </a:cubicBezTo>
                        <a:cubicBezTo>
                          <a:pt x="740446" y="-1678"/>
                          <a:pt x="818913" y="45125"/>
                          <a:pt x="1019048" y="0"/>
                        </a:cubicBezTo>
                        <a:cubicBezTo>
                          <a:pt x="1219183" y="-45125"/>
                          <a:pt x="1366829" y="63628"/>
                          <a:pt x="1667533" y="0"/>
                        </a:cubicBezTo>
                        <a:cubicBezTo>
                          <a:pt x="1968238" y="-63628"/>
                          <a:pt x="2060511" y="43990"/>
                          <a:pt x="2211798" y="0"/>
                        </a:cubicBezTo>
                        <a:cubicBezTo>
                          <a:pt x="2363086" y="-43990"/>
                          <a:pt x="2543799" y="64954"/>
                          <a:pt x="2756062" y="0"/>
                        </a:cubicBezTo>
                        <a:cubicBezTo>
                          <a:pt x="2968325" y="-64954"/>
                          <a:pt x="3183146" y="63185"/>
                          <a:pt x="3474028" y="0"/>
                        </a:cubicBezTo>
                        <a:cubicBezTo>
                          <a:pt x="3498023" y="143666"/>
                          <a:pt x="3469119" y="185312"/>
                          <a:pt x="3474028" y="334861"/>
                        </a:cubicBezTo>
                        <a:cubicBezTo>
                          <a:pt x="3478937" y="484410"/>
                          <a:pt x="3463105" y="583115"/>
                          <a:pt x="3474028" y="697627"/>
                        </a:cubicBezTo>
                        <a:cubicBezTo>
                          <a:pt x="3239996" y="703978"/>
                          <a:pt x="3150838" y="642001"/>
                          <a:pt x="2964504" y="697627"/>
                        </a:cubicBezTo>
                        <a:cubicBezTo>
                          <a:pt x="2778170" y="753253"/>
                          <a:pt x="2585073" y="689062"/>
                          <a:pt x="2385499" y="697627"/>
                        </a:cubicBezTo>
                        <a:cubicBezTo>
                          <a:pt x="2185926" y="706192"/>
                          <a:pt x="2078682" y="634087"/>
                          <a:pt x="1806495" y="697627"/>
                        </a:cubicBezTo>
                        <a:cubicBezTo>
                          <a:pt x="1534308" y="761167"/>
                          <a:pt x="1491340" y="693442"/>
                          <a:pt x="1262230" y="697627"/>
                        </a:cubicBezTo>
                        <a:cubicBezTo>
                          <a:pt x="1033121" y="701812"/>
                          <a:pt x="768718" y="649420"/>
                          <a:pt x="613745" y="697627"/>
                        </a:cubicBezTo>
                        <a:cubicBezTo>
                          <a:pt x="458772" y="745834"/>
                          <a:pt x="194008" y="681583"/>
                          <a:pt x="0" y="697627"/>
                        </a:cubicBezTo>
                        <a:cubicBezTo>
                          <a:pt x="-463" y="584186"/>
                          <a:pt x="17689" y="436893"/>
                          <a:pt x="0" y="362766"/>
                        </a:cubicBezTo>
                        <a:cubicBezTo>
                          <a:pt x="-17689" y="288639"/>
                          <a:pt x="10884" y="853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80000" tIns="108000" rIns="180000" bIns="108000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所有頁面流程動線及層級關係</a:t>
            </a:r>
          </a:p>
        </p:txBody>
      </p:sp>
    </p:spTree>
    <p:extLst>
      <p:ext uri="{BB962C8B-B14F-4D97-AF65-F5344CB8AC3E}">
        <p14:creationId xmlns:p14="http://schemas.microsoft.com/office/powerpoint/2010/main" val="124152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975A300-5CF5-3AC5-0923-E32334110C78}"/>
              </a:ext>
            </a:extLst>
          </p:cNvPr>
          <p:cNvSpPr txBox="1"/>
          <p:nvPr/>
        </p:nvSpPr>
        <p:spPr>
          <a:xfrm>
            <a:off x="757238" y="436449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Wireframe </a:t>
            </a:r>
            <a:r>
              <a:rPr kumimoji="1" lang="zh-TW" altLang="en-US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（設計線稿）</a:t>
            </a:r>
            <a:endParaRPr kumimoji="1" lang="en-US" altLang="zh-TW" sz="2400" b="1" dirty="0">
              <a:solidFill>
                <a:srgbClr val="94209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E8A2CEB-619E-351A-02B1-6A23C78CA469}"/>
              </a:ext>
            </a:extLst>
          </p:cNvPr>
          <p:cNvSpPr txBox="1"/>
          <p:nvPr/>
        </p:nvSpPr>
        <p:spPr>
          <a:xfrm>
            <a:off x="899742" y="1128946"/>
            <a:ext cx="3950050" cy="2566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Figma / Adobe XD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進行設計（可方便線上共同協作討論）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lnSpc>
                <a:spcPts val="24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 Flow / Website Flow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所規劃出的頁面進行線搞設計，使用灰階色彩、區塊、假文表示，著重在頁面功能及版面排列的設計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（右圖為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名師官網 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Wireframe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為例）</a:t>
            </a:r>
            <a:endParaRPr kumimoji="1" lang="zh-TW" altLang="en-US" sz="1600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EB64160-DDDB-69E1-D74D-2B1E8009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22" y="1131840"/>
            <a:ext cx="6544547" cy="418317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9C591E6-BE30-E513-7A95-ED907DDD7FE3}"/>
              </a:ext>
            </a:extLst>
          </p:cNvPr>
          <p:cNvSpPr txBox="1"/>
          <p:nvPr/>
        </p:nvSpPr>
        <p:spPr>
          <a:xfrm>
            <a:off x="899743" y="4409955"/>
            <a:ext cx="3799579" cy="1428697"/>
          </a:xfrm>
          <a:prstGeom prst="rect">
            <a:avLst/>
          </a:prstGeom>
          <a:ln w="15875" cap="rnd">
            <a:solidFill>
              <a:srgbClr val="942093"/>
            </a:solidFill>
            <a:prstDash val="lgDash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474028"/>
                      <a:gd name="connsiteY0" fmla="*/ 0 h 697627"/>
                      <a:gd name="connsiteX1" fmla="*/ 544264 w 3474028"/>
                      <a:gd name="connsiteY1" fmla="*/ 0 h 697627"/>
                      <a:gd name="connsiteX2" fmla="*/ 1019048 w 3474028"/>
                      <a:gd name="connsiteY2" fmla="*/ 0 h 697627"/>
                      <a:gd name="connsiteX3" fmla="*/ 1528572 w 3474028"/>
                      <a:gd name="connsiteY3" fmla="*/ 0 h 697627"/>
                      <a:gd name="connsiteX4" fmla="*/ 2142317 w 3474028"/>
                      <a:gd name="connsiteY4" fmla="*/ 0 h 697627"/>
                      <a:gd name="connsiteX5" fmla="*/ 2686582 w 3474028"/>
                      <a:gd name="connsiteY5" fmla="*/ 0 h 697627"/>
                      <a:gd name="connsiteX6" fmla="*/ 3474028 w 3474028"/>
                      <a:gd name="connsiteY6" fmla="*/ 0 h 697627"/>
                      <a:gd name="connsiteX7" fmla="*/ 3474028 w 3474028"/>
                      <a:gd name="connsiteY7" fmla="*/ 355790 h 697627"/>
                      <a:gd name="connsiteX8" fmla="*/ 3474028 w 3474028"/>
                      <a:gd name="connsiteY8" fmla="*/ 697627 h 697627"/>
                      <a:gd name="connsiteX9" fmla="*/ 2895023 w 3474028"/>
                      <a:gd name="connsiteY9" fmla="*/ 697627 h 697627"/>
                      <a:gd name="connsiteX10" fmla="*/ 2385499 w 3474028"/>
                      <a:gd name="connsiteY10" fmla="*/ 697627 h 697627"/>
                      <a:gd name="connsiteX11" fmla="*/ 1737014 w 3474028"/>
                      <a:gd name="connsiteY11" fmla="*/ 697627 h 697627"/>
                      <a:gd name="connsiteX12" fmla="*/ 1192750 w 3474028"/>
                      <a:gd name="connsiteY12" fmla="*/ 697627 h 697627"/>
                      <a:gd name="connsiteX13" fmla="*/ 717966 w 3474028"/>
                      <a:gd name="connsiteY13" fmla="*/ 697627 h 697627"/>
                      <a:gd name="connsiteX14" fmla="*/ 0 w 3474028"/>
                      <a:gd name="connsiteY14" fmla="*/ 697627 h 697627"/>
                      <a:gd name="connsiteX15" fmla="*/ 0 w 3474028"/>
                      <a:gd name="connsiteY15" fmla="*/ 362766 h 697627"/>
                      <a:gd name="connsiteX16" fmla="*/ 0 w 3474028"/>
                      <a:gd name="connsiteY16" fmla="*/ 0 h 697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74028" h="697627" fill="none" extrusionOk="0">
                        <a:moveTo>
                          <a:pt x="0" y="0"/>
                        </a:moveTo>
                        <a:cubicBezTo>
                          <a:pt x="175309" y="-4965"/>
                          <a:pt x="296285" y="63638"/>
                          <a:pt x="544264" y="0"/>
                        </a:cubicBezTo>
                        <a:cubicBezTo>
                          <a:pt x="792243" y="-63638"/>
                          <a:pt x="783688" y="7712"/>
                          <a:pt x="1019048" y="0"/>
                        </a:cubicBezTo>
                        <a:cubicBezTo>
                          <a:pt x="1254408" y="-7712"/>
                          <a:pt x="1385395" y="12192"/>
                          <a:pt x="1528572" y="0"/>
                        </a:cubicBezTo>
                        <a:cubicBezTo>
                          <a:pt x="1671749" y="-12192"/>
                          <a:pt x="1929275" y="22850"/>
                          <a:pt x="2142317" y="0"/>
                        </a:cubicBezTo>
                        <a:cubicBezTo>
                          <a:pt x="2355360" y="-22850"/>
                          <a:pt x="2423527" y="843"/>
                          <a:pt x="2686582" y="0"/>
                        </a:cubicBezTo>
                        <a:cubicBezTo>
                          <a:pt x="2949637" y="-843"/>
                          <a:pt x="3186283" y="21996"/>
                          <a:pt x="3474028" y="0"/>
                        </a:cubicBezTo>
                        <a:cubicBezTo>
                          <a:pt x="3482452" y="131528"/>
                          <a:pt x="3451895" y="255732"/>
                          <a:pt x="3474028" y="355790"/>
                        </a:cubicBezTo>
                        <a:cubicBezTo>
                          <a:pt x="3496161" y="455848"/>
                          <a:pt x="3442864" y="551366"/>
                          <a:pt x="3474028" y="697627"/>
                        </a:cubicBezTo>
                        <a:cubicBezTo>
                          <a:pt x="3349928" y="714755"/>
                          <a:pt x="3086054" y="678545"/>
                          <a:pt x="2895023" y="697627"/>
                        </a:cubicBezTo>
                        <a:cubicBezTo>
                          <a:pt x="2703993" y="716709"/>
                          <a:pt x="2591141" y="643756"/>
                          <a:pt x="2385499" y="697627"/>
                        </a:cubicBezTo>
                        <a:cubicBezTo>
                          <a:pt x="2179857" y="751498"/>
                          <a:pt x="1877213" y="680765"/>
                          <a:pt x="1737014" y="697627"/>
                        </a:cubicBezTo>
                        <a:cubicBezTo>
                          <a:pt x="1596815" y="714489"/>
                          <a:pt x="1390695" y="634640"/>
                          <a:pt x="1192750" y="697627"/>
                        </a:cubicBezTo>
                        <a:cubicBezTo>
                          <a:pt x="994805" y="760614"/>
                          <a:pt x="849201" y="661132"/>
                          <a:pt x="717966" y="697627"/>
                        </a:cubicBezTo>
                        <a:cubicBezTo>
                          <a:pt x="586731" y="734122"/>
                          <a:pt x="225925" y="626449"/>
                          <a:pt x="0" y="697627"/>
                        </a:cubicBezTo>
                        <a:cubicBezTo>
                          <a:pt x="-5395" y="564980"/>
                          <a:pt x="38151" y="499548"/>
                          <a:pt x="0" y="362766"/>
                        </a:cubicBezTo>
                        <a:cubicBezTo>
                          <a:pt x="-38151" y="225984"/>
                          <a:pt x="15747" y="130768"/>
                          <a:pt x="0" y="0"/>
                        </a:cubicBezTo>
                        <a:close/>
                      </a:path>
                      <a:path w="3474028" h="697627" stroke="0" extrusionOk="0">
                        <a:moveTo>
                          <a:pt x="0" y="0"/>
                        </a:moveTo>
                        <a:cubicBezTo>
                          <a:pt x="233490" y="-48495"/>
                          <a:pt x="348082" y="1678"/>
                          <a:pt x="544264" y="0"/>
                        </a:cubicBezTo>
                        <a:cubicBezTo>
                          <a:pt x="740446" y="-1678"/>
                          <a:pt x="818913" y="45125"/>
                          <a:pt x="1019048" y="0"/>
                        </a:cubicBezTo>
                        <a:cubicBezTo>
                          <a:pt x="1219183" y="-45125"/>
                          <a:pt x="1366829" y="63628"/>
                          <a:pt x="1667533" y="0"/>
                        </a:cubicBezTo>
                        <a:cubicBezTo>
                          <a:pt x="1968238" y="-63628"/>
                          <a:pt x="2060511" y="43990"/>
                          <a:pt x="2211798" y="0"/>
                        </a:cubicBezTo>
                        <a:cubicBezTo>
                          <a:pt x="2363086" y="-43990"/>
                          <a:pt x="2543799" y="64954"/>
                          <a:pt x="2756062" y="0"/>
                        </a:cubicBezTo>
                        <a:cubicBezTo>
                          <a:pt x="2968325" y="-64954"/>
                          <a:pt x="3183146" y="63185"/>
                          <a:pt x="3474028" y="0"/>
                        </a:cubicBezTo>
                        <a:cubicBezTo>
                          <a:pt x="3498023" y="143666"/>
                          <a:pt x="3469119" y="185312"/>
                          <a:pt x="3474028" y="334861"/>
                        </a:cubicBezTo>
                        <a:cubicBezTo>
                          <a:pt x="3478937" y="484410"/>
                          <a:pt x="3463105" y="583115"/>
                          <a:pt x="3474028" y="697627"/>
                        </a:cubicBezTo>
                        <a:cubicBezTo>
                          <a:pt x="3239996" y="703978"/>
                          <a:pt x="3150838" y="642001"/>
                          <a:pt x="2964504" y="697627"/>
                        </a:cubicBezTo>
                        <a:cubicBezTo>
                          <a:pt x="2778170" y="753253"/>
                          <a:pt x="2585073" y="689062"/>
                          <a:pt x="2385499" y="697627"/>
                        </a:cubicBezTo>
                        <a:cubicBezTo>
                          <a:pt x="2185926" y="706192"/>
                          <a:pt x="2078682" y="634087"/>
                          <a:pt x="1806495" y="697627"/>
                        </a:cubicBezTo>
                        <a:cubicBezTo>
                          <a:pt x="1534308" y="761167"/>
                          <a:pt x="1491340" y="693442"/>
                          <a:pt x="1262230" y="697627"/>
                        </a:cubicBezTo>
                        <a:cubicBezTo>
                          <a:pt x="1033121" y="701812"/>
                          <a:pt x="768718" y="649420"/>
                          <a:pt x="613745" y="697627"/>
                        </a:cubicBezTo>
                        <a:cubicBezTo>
                          <a:pt x="458772" y="745834"/>
                          <a:pt x="194008" y="681583"/>
                          <a:pt x="0" y="697627"/>
                        </a:cubicBezTo>
                        <a:cubicBezTo>
                          <a:pt x="-463" y="584186"/>
                          <a:pt x="17689" y="436893"/>
                          <a:pt x="0" y="362766"/>
                        </a:cubicBezTo>
                        <a:cubicBezTo>
                          <a:pt x="-17689" y="288639"/>
                          <a:pt x="10884" y="853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tIns="108000" rIns="180000" bIns="108000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所有頁面線搞設計</a:t>
            </a:r>
            <a:endParaRPr kumimoji="1" lang="en-US" altLang="zh-TW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提供單一頁面多種設計風格供客戶選擇</a:t>
            </a:r>
          </a:p>
        </p:txBody>
      </p:sp>
    </p:spTree>
    <p:extLst>
      <p:ext uri="{BB962C8B-B14F-4D97-AF65-F5344CB8AC3E}">
        <p14:creationId xmlns:p14="http://schemas.microsoft.com/office/powerpoint/2010/main" val="42017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975A300-5CF5-3AC5-0923-E32334110C78}"/>
              </a:ext>
            </a:extLst>
          </p:cNvPr>
          <p:cNvSpPr txBox="1"/>
          <p:nvPr/>
        </p:nvSpPr>
        <p:spPr>
          <a:xfrm>
            <a:off x="757238" y="436449"/>
            <a:ext cx="660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TW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Mockup</a:t>
            </a:r>
            <a:r>
              <a:rPr kumimoji="1" lang="zh-TW" altLang="en-US" sz="2400" b="1" dirty="0">
                <a:solidFill>
                  <a:srgbClr val="94209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（設計精稿）</a:t>
            </a:r>
            <a:endParaRPr kumimoji="1" lang="en-US" altLang="zh-TW" sz="2400" b="1" dirty="0">
              <a:solidFill>
                <a:srgbClr val="94209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E8A2CEB-619E-351A-02B1-6A23C78CA469}"/>
              </a:ext>
            </a:extLst>
          </p:cNvPr>
          <p:cNvSpPr txBox="1"/>
          <p:nvPr/>
        </p:nvSpPr>
        <p:spPr>
          <a:xfrm>
            <a:off x="899742" y="1128946"/>
            <a:ext cx="3950050" cy="156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 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Figma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Adobe XD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進行設計</a:t>
            </a:r>
            <a:endParaRPr kumimoji="1"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 </a:t>
            </a:r>
            <a:r>
              <a:rPr kumimoji="1"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Wireframe</a:t>
            </a:r>
            <a:r>
              <a:rPr kumimoji="1"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及客戶確認的頁面風格進行所有頁面設計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（右圖為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名師官網 </a:t>
            </a:r>
            <a:r>
              <a:rPr kumimoji="1" lang="en-US" altLang="zh-TW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Mockup</a:t>
            </a:r>
            <a:r>
              <a:rPr kumimoji="1" lang="zh-TW" altLang="en-US" sz="1200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為例）</a:t>
            </a:r>
            <a:endParaRPr kumimoji="1" lang="zh-TW" altLang="en-US" sz="1600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F9824C-0178-E73C-7E8F-5D176C5C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22" y="1128946"/>
            <a:ext cx="6540629" cy="467713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ADE6DD5-C6E6-B573-96B1-4FE95F97950D}"/>
              </a:ext>
            </a:extLst>
          </p:cNvPr>
          <p:cNvSpPr txBox="1"/>
          <p:nvPr/>
        </p:nvSpPr>
        <p:spPr>
          <a:xfrm>
            <a:off x="899742" y="4409955"/>
            <a:ext cx="2498716" cy="823403"/>
          </a:xfrm>
          <a:prstGeom prst="rect">
            <a:avLst/>
          </a:prstGeom>
          <a:ln w="15875" cap="rnd">
            <a:solidFill>
              <a:srgbClr val="942093"/>
            </a:solidFill>
            <a:prstDash val="lgDash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474028"/>
                      <a:gd name="connsiteY0" fmla="*/ 0 h 697627"/>
                      <a:gd name="connsiteX1" fmla="*/ 544264 w 3474028"/>
                      <a:gd name="connsiteY1" fmla="*/ 0 h 697627"/>
                      <a:gd name="connsiteX2" fmla="*/ 1019048 w 3474028"/>
                      <a:gd name="connsiteY2" fmla="*/ 0 h 697627"/>
                      <a:gd name="connsiteX3" fmla="*/ 1528572 w 3474028"/>
                      <a:gd name="connsiteY3" fmla="*/ 0 h 697627"/>
                      <a:gd name="connsiteX4" fmla="*/ 2142317 w 3474028"/>
                      <a:gd name="connsiteY4" fmla="*/ 0 h 697627"/>
                      <a:gd name="connsiteX5" fmla="*/ 2686582 w 3474028"/>
                      <a:gd name="connsiteY5" fmla="*/ 0 h 697627"/>
                      <a:gd name="connsiteX6" fmla="*/ 3474028 w 3474028"/>
                      <a:gd name="connsiteY6" fmla="*/ 0 h 697627"/>
                      <a:gd name="connsiteX7" fmla="*/ 3474028 w 3474028"/>
                      <a:gd name="connsiteY7" fmla="*/ 355790 h 697627"/>
                      <a:gd name="connsiteX8" fmla="*/ 3474028 w 3474028"/>
                      <a:gd name="connsiteY8" fmla="*/ 697627 h 697627"/>
                      <a:gd name="connsiteX9" fmla="*/ 2895023 w 3474028"/>
                      <a:gd name="connsiteY9" fmla="*/ 697627 h 697627"/>
                      <a:gd name="connsiteX10" fmla="*/ 2385499 w 3474028"/>
                      <a:gd name="connsiteY10" fmla="*/ 697627 h 697627"/>
                      <a:gd name="connsiteX11" fmla="*/ 1737014 w 3474028"/>
                      <a:gd name="connsiteY11" fmla="*/ 697627 h 697627"/>
                      <a:gd name="connsiteX12" fmla="*/ 1192750 w 3474028"/>
                      <a:gd name="connsiteY12" fmla="*/ 697627 h 697627"/>
                      <a:gd name="connsiteX13" fmla="*/ 717966 w 3474028"/>
                      <a:gd name="connsiteY13" fmla="*/ 697627 h 697627"/>
                      <a:gd name="connsiteX14" fmla="*/ 0 w 3474028"/>
                      <a:gd name="connsiteY14" fmla="*/ 697627 h 697627"/>
                      <a:gd name="connsiteX15" fmla="*/ 0 w 3474028"/>
                      <a:gd name="connsiteY15" fmla="*/ 362766 h 697627"/>
                      <a:gd name="connsiteX16" fmla="*/ 0 w 3474028"/>
                      <a:gd name="connsiteY16" fmla="*/ 0 h 697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74028" h="697627" fill="none" extrusionOk="0">
                        <a:moveTo>
                          <a:pt x="0" y="0"/>
                        </a:moveTo>
                        <a:cubicBezTo>
                          <a:pt x="175309" y="-4965"/>
                          <a:pt x="296285" y="63638"/>
                          <a:pt x="544264" y="0"/>
                        </a:cubicBezTo>
                        <a:cubicBezTo>
                          <a:pt x="792243" y="-63638"/>
                          <a:pt x="783688" y="7712"/>
                          <a:pt x="1019048" y="0"/>
                        </a:cubicBezTo>
                        <a:cubicBezTo>
                          <a:pt x="1254408" y="-7712"/>
                          <a:pt x="1385395" y="12192"/>
                          <a:pt x="1528572" y="0"/>
                        </a:cubicBezTo>
                        <a:cubicBezTo>
                          <a:pt x="1671749" y="-12192"/>
                          <a:pt x="1929275" y="22850"/>
                          <a:pt x="2142317" y="0"/>
                        </a:cubicBezTo>
                        <a:cubicBezTo>
                          <a:pt x="2355360" y="-22850"/>
                          <a:pt x="2423527" y="843"/>
                          <a:pt x="2686582" y="0"/>
                        </a:cubicBezTo>
                        <a:cubicBezTo>
                          <a:pt x="2949637" y="-843"/>
                          <a:pt x="3186283" y="21996"/>
                          <a:pt x="3474028" y="0"/>
                        </a:cubicBezTo>
                        <a:cubicBezTo>
                          <a:pt x="3482452" y="131528"/>
                          <a:pt x="3451895" y="255732"/>
                          <a:pt x="3474028" y="355790"/>
                        </a:cubicBezTo>
                        <a:cubicBezTo>
                          <a:pt x="3496161" y="455848"/>
                          <a:pt x="3442864" y="551366"/>
                          <a:pt x="3474028" y="697627"/>
                        </a:cubicBezTo>
                        <a:cubicBezTo>
                          <a:pt x="3349928" y="714755"/>
                          <a:pt x="3086054" y="678545"/>
                          <a:pt x="2895023" y="697627"/>
                        </a:cubicBezTo>
                        <a:cubicBezTo>
                          <a:pt x="2703993" y="716709"/>
                          <a:pt x="2591141" y="643756"/>
                          <a:pt x="2385499" y="697627"/>
                        </a:cubicBezTo>
                        <a:cubicBezTo>
                          <a:pt x="2179857" y="751498"/>
                          <a:pt x="1877213" y="680765"/>
                          <a:pt x="1737014" y="697627"/>
                        </a:cubicBezTo>
                        <a:cubicBezTo>
                          <a:pt x="1596815" y="714489"/>
                          <a:pt x="1390695" y="634640"/>
                          <a:pt x="1192750" y="697627"/>
                        </a:cubicBezTo>
                        <a:cubicBezTo>
                          <a:pt x="994805" y="760614"/>
                          <a:pt x="849201" y="661132"/>
                          <a:pt x="717966" y="697627"/>
                        </a:cubicBezTo>
                        <a:cubicBezTo>
                          <a:pt x="586731" y="734122"/>
                          <a:pt x="225925" y="626449"/>
                          <a:pt x="0" y="697627"/>
                        </a:cubicBezTo>
                        <a:cubicBezTo>
                          <a:pt x="-5395" y="564980"/>
                          <a:pt x="38151" y="499548"/>
                          <a:pt x="0" y="362766"/>
                        </a:cubicBezTo>
                        <a:cubicBezTo>
                          <a:pt x="-38151" y="225984"/>
                          <a:pt x="15747" y="130768"/>
                          <a:pt x="0" y="0"/>
                        </a:cubicBezTo>
                        <a:close/>
                      </a:path>
                      <a:path w="3474028" h="697627" stroke="0" extrusionOk="0">
                        <a:moveTo>
                          <a:pt x="0" y="0"/>
                        </a:moveTo>
                        <a:cubicBezTo>
                          <a:pt x="233490" y="-48495"/>
                          <a:pt x="348082" y="1678"/>
                          <a:pt x="544264" y="0"/>
                        </a:cubicBezTo>
                        <a:cubicBezTo>
                          <a:pt x="740446" y="-1678"/>
                          <a:pt x="818913" y="45125"/>
                          <a:pt x="1019048" y="0"/>
                        </a:cubicBezTo>
                        <a:cubicBezTo>
                          <a:pt x="1219183" y="-45125"/>
                          <a:pt x="1366829" y="63628"/>
                          <a:pt x="1667533" y="0"/>
                        </a:cubicBezTo>
                        <a:cubicBezTo>
                          <a:pt x="1968238" y="-63628"/>
                          <a:pt x="2060511" y="43990"/>
                          <a:pt x="2211798" y="0"/>
                        </a:cubicBezTo>
                        <a:cubicBezTo>
                          <a:pt x="2363086" y="-43990"/>
                          <a:pt x="2543799" y="64954"/>
                          <a:pt x="2756062" y="0"/>
                        </a:cubicBezTo>
                        <a:cubicBezTo>
                          <a:pt x="2968325" y="-64954"/>
                          <a:pt x="3183146" y="63185"/>
                          <a:pt x="3474028" y="0"/>
                        </a:cubicBezTo>
                        <a:cubicBezTo>
                          <a:pt x="3498023" y="143666"/>
                          <a:pt x="3469119" y="185312"/>
                          <a:pt x="3474028" y="334861"/>
                        </a:cubicBezTo>
                        <a:cubicBezTo>
                          <a:pt x="3478937" y="484410"/>
                          <a:pt x="3463105" y="583115"/>
                          <a:pt x="3474028" y="697627"/>
                        </a:cubicBezTo>
                        <a:cubicBezTo>
                          <a:pt x="3239996" y="703978"/>
                          <a:pt x="3150838" y="642001"/>
                          <a:pt x="2964504" y="697627"/>
                        </a:cubicBezTo>
                        <a:cubicBezTo>
                          <a:pt x="2778170" y="753253"/>
                          <a:pt x="2585073" y="689062"/>
                          <a:pt x="2385499" y="697627"/>
                        </a:cubicBezTo>
                        <a:cubicBezTo>
                          <a:pt x="2185926" y="706192"/>
                          <a:pt x="2078682" y="634087"/>
                          <a:pt x="1806495" y="697627"/>
                        </a:cubicBezTo>
                        <a:cubicBezTo>
                          <a:pt x="1534308" y="761167"/>
                          <a:pt x="1491340" y="693442"/>
                          <a:pt x="1262230" y="697627"/>
                        </a:cubicBezTo>
                        <a:cubicBezTo>
                          <a:pt x="1033121" y="701812"/>
                          <a:pt x="768718" y="649420"/>
                          <a:pt x="613745" y="697627"/>
                        </a:cubicBezTo>
                        <a:cubicBezTo>
                          <a:pt x="458772" y="745834"/>
                          <a:pt x="194008" y="681583"/>
                          <a:pt x="0" y="697627"/>
                        </a:cubicBezTo>
                        <a:cubicBezTo>
                          <a:pt x="-463" y="584186"/>
                          <a:pt x="17689" y="436893"/>
                          <a:pt x="0" y="362766"/>
                        </a:cubicBezTo>
                        <a:cubicBezTo>
                          <a:pt x="-17689" y="288639"/>
                          <a:pt x="10884" y="853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80000" tIns="108000" rIns="180000" bIns="108000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zh-TW" altLang="en-US" b="1" dirty="0">
                <a:solidFill>
                  <a:srgbClr val="FF93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客戶確認！</a:t>
            </a:r>
            <a:endParaRPr kumimoji="1" lang="en-US" altLang="zh-TW" b="1" dirty="0">
              <a:solidFill>
                <a:srgbClr val="FF93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1" lang="zh-TW" altLang="en-US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所有頁面設計精稿</a:t>
            </a:r>
          </a:p>
        </p:txBody>
      </p:sp>
    </p:spTree>
    <p:extLst>
      <p:ext uri="{BB962C8B-B14F-4D97-AF65-F5344CB8AC3E}">
        <p14:creationId xmlns:p14="http://schemas.microsoft.com/office/powerpoint/2010/main" val="85958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413</Words>
  <Application>Microsoft Macintosh PowerPoint</Application>
  <PresentationFormat>寬螢幕</PresentationFormat>
  <Paragraphs>45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Microsoft JhengHei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 Jung Tsai</dc:creator>
  <cp:lastModifiedBy>Min Jung Tsai</cp:lastModifiedBy>
  <cp:revision>2</cp:revision>
  <dcterms:created xsi:type="dcterms:W3CDTF">2022-05-04T02:22:50Z</dcterms:created>
  <dcterms:modified xsi:type="dcterms:W3CDTF">2022-05-04T07:15:45Z</dcterms:modified>
</cp:coreProperties>
</file>